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265" r:id="rId3"/>
    <p:sldId id="266" r:id="rId4"/>
    <p:sldId id="267" r:id="rId5"/>
    <p:sldId id="268" r:id="rId6"/>
    <p:sldId id="269" r:id="rId7"/>
    <p:sldId id="259" r:id="rId8"/>
    <p:sldId id="270" r:id="rId9"/>
    <p:sldId id="271" r:id="rId10"/>
    <p:sldId id="272" r:id="rId11"/>
    <p:sldId id="273" r:id="rId12"/>
    <p:sldId id="274" r:id="rId13"/>
    <p:sldId id="275" r:id="rId14"/>
    <p:sldId id="26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57" r:id="rId35"/>
    <p:sldId id="258" r:id="rId36"/>
    <p:sldId id="260" r:id="rId37"/>
    <p:sldId id="261" r:id="rId38"/>
    <p:sldId id="264" r:id="rId39"/>
    <p:sldId id="26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Seny" initials="MS" lastIdx="2" clrIdx="0">
    <p:extLst>
      <p:ext uri="{19B8F6BF-5375-455C-9EA6-DF929625EA0E}">
        <p15:presenceInfo xmlns:p15="http://schemas.microsoft.com/office/powerpoint/2012/main" userId="18c73a1bfea5d8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23"/>
    <a:srgbClr val="9CC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75" d="100"/>
          <a:sy n="75" d="100"/>
        </p:scale>
        <p:origin x="117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6T20:59:26.660" idx="1">
    <p:pos x="146" y="14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6T20:59:26.660" idx="2">
    <p:pos x="146" y="14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0BF62-9DF9-464E-92EE-1E8D169E2FEA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64560-5A8C-4BA5-A0DD-CF962344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8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создали новый виджет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MyPage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возвращает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CupertinoPageScaffold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методе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Здесь мы настроили навигационный бар, установив заголовок страницы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Page". Мы также установили цвет фона страницы и добавили основное содержимое в центре страницы, включающее простой текст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!".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68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9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нажатии на кнопку на первом экране происходит переход на второй экран, который создается явным образом с использованием </a:t>
            </a:r>
            <a:r>
              <a:rPr lang="ru-RU" dirty="0"/>
              <a:t>CupertinoFullscreenDialogTransition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передается в </a:t>
            </a:r>
            <a:r>
              <a:rPr lang="ru-RU" dirty="0"/>
              <a:t>CupertinoPageRoute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через свойство </a:t>
            </a:r>
            <a:r>
              <a:rPr lang="ru-RU" dirty="0" err="1"/>
              <a:t>builder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dirty="0" err="1"/>
              <a:t>primaryRouteAnimation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устанавливается в </a:t>
            </a:r>
            <a:r>
              <a:rPr lang="ru-RU" dirty="0" err="1"/>
              <a:t>AlwaysStoppedAnimation</a:t>
            </a:r>
            <a:r>
              <a:rPr lang="ru-RU" dirty="0"/>
              <a:t>(0)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означает, что первый экран не будет анимироваться при переходе на второй экран. </a:t>
            </a:r>
            <a:r>
              <a:rPr lang="ru-RU" dirty="0" err="1"/>
              <a:t>secondaryRouteAnimation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устанавливается в анимацию, созданную с помощью </a:t>
            </a:r>
            <a:r>
              <a:rPr lang="ru-RU" dirty="0" err="1"/>
              <a:t>CupertinoPageRoute.buildTransitions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отвечает за анимацию перехода на второй экран. </a:t>
            </a:r>
            <a:r>
              <a:rPr lang="ru-RU" dirty="0"/>
              <a:t>CupertinoFullscreenDialogTransition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как обертка для второго экрана, чтобы создать эффект полноэкранного диалога.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85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CupertinoPageTransition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CupertinoFullscreenDialogTransition - это две анимации, которые могут использоваться для создания плавных переходов между страницами в iOS-приложениях.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Основное отличие между этими двумя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заключается в том, что: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CupertinoPageTransition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для перехода между двумя страницами, которые отображаются в рамках одного и того же навигационного стека. При использовании этой анимации старая страница исчезает, а новая страница появляется в центре экрана и перемещается вверх, чтобы занять всю доступную площадь экрана. Эта анимация подходит для переходов между страницами в рамках одного модуля приложения.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CupertinoFullscreenDialogTransition используется для перехода к новой странице, которая отображается на весь экран и не относится к текущему навигационному стеку. При использовании этой анимации новая страница появляется снизу экрана и перемещается вверх, занимая всю доступную площадь экрана. Эта анимация подходит для создания модальных диалоговых окон или экранов на весь экран.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40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создаем виджет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CupertinoPageTransition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каждого из двух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страниц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MyHomePage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передаем ему несколько свойств для настройки анимации перехода между этими экранами.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MyHomePage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создаем виджет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CupertinoPageTransition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вокруг всего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представляет нашу текущую страницу. Аналогичным образом мы создаем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CupertinoPageTransition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представления новой страницы, на которую мы переходим.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можете настроить свойства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primaryRouteAnimation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secondaryRouteAnimation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linearTransition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561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создаем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именем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MySlider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содержит переменную состояния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будет использоваться для хранения текущего значения ползунка. В методе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создаем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CupertinoSlider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передаем в него текущее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минимальное значение 0 и максимальное значение 10. Мы также определяем функцию обратного вызова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обновляет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изменении положения ползунка пользователем. Функция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обновляет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вызывает перестройку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отобразить новое значение ползунка на экране.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98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определяем три варианта с помощью дочерних элементов, каждый из которых представлен текстовым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Затем мы определяем функцию обратного вызова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onValueChanged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будет вызываться, когда пользователь выберет другой вариант. Внутри этой функции мы обновляем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отразить выбор пользователя.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662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тела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размещаем центрированный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CupertinoSlidingSegmentedControl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Мы определяем три варианта с помощью дочерних элементов, каждый из которых представлен текстовым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Затем мы определяем функцию обратного вызова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onValueChanged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будет вызываться, когда пользователь выберет другой вариант. Внутри этой функции мы обновляем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отразить выбор пользователя. Мы передаем значение _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selectedIndex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качестве свойства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groupValue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выделить выбранный вариант в элементе управления.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1357E-0A83-4448-B727-7CE73147B78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04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cupertino/CupertinoSliverNavigationBar/automaticallyImplyLeading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pi.flutter.dev/flutter/dart-core/bool-class.html" TargetMode="External"/><Relationship Id="rId2" Type="http://schemas.openxmlformats.org/officeDocument/2006/relationships/video" Target="../media/media12.mkv"/><Relationship Id="rId1" Type="http://schemas.microsoft.com/office/2007/relationships/media" Target="../media/media12.mkv"/><Relationship Id="rId6" Type="http://schemas.openxmlformats.org/officeDocument/2006/relationships/hyperlink" Target="https://api.flutter.dev/flutter/cupertino/CupertinoSliverNavigationBar/alwaysShowMiddle.html" TargetMode="External"/><Relationship Id="rId5" Type="http://schemas.openxmlformats.org/officeDocument/2006/relationships/hyperlink" Target="https://api.flutter.dev/flutter/cupertino/CupertinoNavigationBar-class.html" TargetMode="External"/><Relationship Id="rId10" Type="http://schemas.openxmlformats.org/officeDocument/2006/relationships/hyperlink" Target="https://api.flutter.dev/flutter/widgets/Widget-class.html" TargetMode="External"/><Relationship Id="rId4" Type="http://schemas.openxmlformats.org/officeDocument/2006/relationships/image" Target="../media/image44.png"/><Relationship Id="rId9" Type="http://schemas.openxmlformats.org/officeDocument/2006/relationships/hyperlink" Target="https://api.flutter.dev/flutter/cupertino/CupertinoSliverNavigationBar/leading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cupertino/CupertinoTabController-class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pi.flutter.dev/flutter/cupertino/CupertinoTabScaffold/controller.html" TargetMode="External"/><Relationship Id="rId2" Type="http://schemas.openxmlformats.org/officeDocument/2006/relationships/video" Target="../media/media13.mkv"/><Relationship Id="rId1" Type="http://schemas.microsoft.com/office/2007/relationships/media" Target="../media/media13.mkv"/><Relationship Id="rId6" Type="http://schemas.openxmlformats.org/officeDocument/2006/relationships/hyperlink" Target="https://api.flutter.dev/flutter/dart-ui/Color-class.html" TargetMode="External"/><Relationship Id="rId5" Type="http://schemas.openxmlformats.org/officeDocument/2006/relationships/hyperlink" Target="https://api.flutter.dev/flutter/cupertino/CupertinoTabScaffold/backgroundColor.html" TargetMode="External"/><Relationship Id="rId10" Type="http://schemas.openxmlformats.org/officeDocument/2006/relationships/hyperlink" Target="https://api.flutter.dev/flutter/cupertino/CupertinoTabBar-class.html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api.flutter.dev/flutter/cupertino/CupertinoTabScaffold/tabBar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cupertino/CupertinoTabScaffold/tabBar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pi.flutter.dev/flutter/dart-ui/Clip.html" TargetMode="External"/><Relationship Id="rId2" Type="http://schemas.openxmlformats.org/officeDocument/2006/relationships/video" Target="../media/media14.mkv"/><Relationship Id="rId1" Type="http://schemas.microsoft.com/office/2007/relationships/media" Target="../media/media14.mkv"/><Relationship Id="rId6" Type="http://schemas.openxmlformats.org/officeDocument/2006/relationships/hyperlink" Target="https://api.flutter.dev/flutter/cupertino/CupertinoListSection/clipBehavior.html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api.flutter.dev/flutter/dart-core/double-class.html" TargetMode="External"/><Relationship Id="rId10" Type="http://schemas.openxmlformats.org/officeDocument/2006/relationships/hyperlink" Target="https://api.flutter.dev/flutter/widgets/Widget-class.html" TargetMode="External"/><Relationship Id="rId4" Type="http://schemas.openxmlformats.org/officeDocument/2006/relationships/hyperlink" Target="https://api.flutter.dev/flutter/cupertino/CupertinoListSection/additionalDividerMargin.html" TargetMode="External"/><Relationship Id="rId9" Type="http://schemas.openxmlformats.org/officeDocument/2006/relationships/hyperlink" Target="https://api.flutter.dev/flutter/cupertino/CupertinoListSection/header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5.mkv"/><Relationship Id="rId1" Type="http://schemas.microsoft.com/office/2007/relationships/media" Target="../media/media15.mkv"/><Relationship Id="rId6" Type="http://schemas.openxmlformats.org/officeDocument/2006/relationships/hyperlink" Target="https://api.flutter.dev/flutter/cupertino/CupertinoTimerPickerMode.html" TargetMode="External"/><Relationship Id="rId5" Type="http://schemas.openxmlformats.org/officeDocument/2006/relationships/hyperlink" Target="https://api.flutter.dev/flutter/dart-core/Duration-class.html" TargetMode="External"/><Relationship Id="rId4" Type="http://schemas.openxmlformats.org/officeDocument/2006/relationships/hyperlink" Target="https://api.flutter.dev/flutter/cupertino/CupertinoTimerPicker/initialTimerDuration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dart-core/bool-class.html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pi.flutter.dev/flutter/cupertino/CupertinoSearchTextField/autocorre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cupertino/CupertinoSearchTextField/enabled.html" TargetMode="External"/><Relationship Id="rId5" Type="http://schemas.openxmlformats.org/officeDocument/2006/relationships/hyperlink" Target="https://api.flutter.dev/flutter/cupertino/CupertinoSearchTextField/onSubmitted.html" TargetMode="External"/><Relationship Id="rId4" Type="http://schemas.openxmlformats.org/officeDocument/2006/relationships/hyperlink" Target="https://api.flutter.dev/flutter/cupertino/CupertinoSearchTextField/autofocus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2.png"/><Relationship Id="rId5" Type="http://schemas.microsoft.com/office/2007/relationships/media" Target="../media/media4.mp4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7.png"/><Relationship Id="rId4" Type="http://schemas.openxmlformats.org/officeDocument/2006/relationships/video" Target="../media/media6.mp4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66B76-6A1A-44CD-872B-1C168540E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Cupertino (iOS-style) widgets</a:t>
            </a: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253061-3AE8-4A52-9C0D-71AF48E00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45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EC01A4-541C-4389-A9AA-B9CCA102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TabBar</a:t>
            </a:r>
            <a:br>
              <a:rPr lang="en-US" dirty="0"/>
            </a:br>
            <a:r>
              <a:rPr lang="en-US" dirty="0"/>
              <a:t>properties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2DF52-82FF-4282-9010-F4E70C8C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39" y="1814667"/>
            <a:ext cx="7230484" cy="15623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422745-F727-4C90-8719-19E58E1A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39" y="600093"/>
            <a:ext cx="8040028" cy="12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FB828-56EF-4887-BFAD-CA83393F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AlertDialog</a:t>
            </a:r>
            <a:endParaRPr lang="ru-RU" dirty="0"/>
          </a:p>
        </p:txBody>
      </p:sp>
      <p:pic>
        <p:nvPicPr>
          <p:cNvPr id="4" name="bandicam 2023-03-06 19-40-32-545">
            <a:hlinkClick r:id="" action="ppaction://media"/>
            <a:extLst>
              <a:ext uri="{FF2B5EF4-FFF2-40B4-BE49-F238E27FC236}">
                <a16:creationId xmlns:a16="http://schemas.microsoft.com/office/drawing/2014/main" id="{E201D553-CB88-460D-AEE4-8B3D48C470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871" y="1032934"/>
            <a:ext cx="3664401" cy="2565399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D4C869-9BF4-4205-B4E2-AC240C6F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65" y="863601"/>
            <a:ext cx="3476636" cy="43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D19FE-7E01-4AD5-8042-5EEC1D3B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87207" cy="4601183"/>
          </a:xfrm>
        </p:spPr>
        <p:txBody>
          <a:bodyPr/>
          <a:lstStyle/>
          <a:p>
            <a:r>
              <a:rPr lang="en-US" dirty="0" err="1"/>
              <a:t>ActivityIndicator</a:t>
            </a:r>
            <a:r>
              <a:rPr lang="en-US" dirty="0"/>
              <a:t> </a:t>
            </a:r>
            <a:br>
              <a:rPr lang="en-US" dirty="0"/>
            </a:br>
            <a:endParaRPr lang="ru-RU" dirty="0"/>
          </a:p>
        </p:txBody>
      </p:sp>
      <p:pic>
        <p:nvPicPr>
          <p:cNvPr id="4" name="bandicam 2023-03-06 19-55-43-874">
            <a:hlinkClick r:id="" action="ppaction://media"/>
            <a:extLst>
              <a:ext uri="{FF2B5EF4-FFF2-40B4-BE49-F238E27FC236}">
                <a16:creationId xmlns:a16="http://schemas.microsoft.com/office/drawing/2014/main" id="{0D8BDC91-AE04-439B-B123-01D72BD4F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7208" y="804334"/>
            <a:ext cx="4320206" cy="4601183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FB3AF0-AEBF-478D-88B3-FE6793F5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521" y="330201"/>
            <a:ext cx="3039879" cy="30906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A288BF-4A42-425E-AAF3-27E985D7F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191" y="3420815"/>
            <a:ext cx="3884637" cy="25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3B200-E663-4D0C-8F5B-1F3985D7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29000" cy="4601183"/>
          </a:xfrm>
        </p:spPr>
        <p:txBody>
          <a:bodyPr/>
          <a:lstStyle/>
          <a:p>
            <a:r>
              <a:rPr lang="en-US" dirty="0"/>
              <a:t>Activityindicator</a:t>
            </a:r>
            <a:br>
              <a:rPr lang="en-US" dirty="0"/>
            </a:br>
            <a:r>
              <a:rPr lang="en-US" dirty="0"/>
              <a:t>properties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7B85993-322D-4EE4-B824-7AD89FEBC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956" y="718968"/>
            <a:ext cx="4039164" cy="8097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25E99-21B7-4D47-B780-6E3C5F1A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56" y="1528706"/>
            <a:ext cx="4534533" cy="5144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F5FED7-3793-4812-8460-2FEC86C5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56" y="2128865"/>
            <a:ext cx="228631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6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B573D-0D18-48BF-B73F-8D9C06E3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ContextMenu</a:t>
            </a:r>
            <a:endParaRPr lang="ru-RU" dirty="0"/>
          </a:p>
        </p:txBody>
      </p:sp>
      <p:pic>
        <p:nvPicPr>
          <p:cNvPr id="4" name="bandicam 2023-03-06 20-14-10-832">
            <a:hlinkClick r:id="" action="ppaction://media"/>
            <a:extLst>
              <a:ext uri="{FF2B5EF4-FFF2-40B4-BE49-F238E27FC236}">
                <a16:creationId xmlns:a16="http://schemas.microsoft.com/office/drawing/2014/main" id="{E8B5369D-8492-4891-8554-711B2966AC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8820" y="756709"/>
            <a:ext cx="5055129" cy="2832540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51EDB1-E128-4430-A617-052BA09D3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368" y="756709"/>
            <a:ext cx="2759909" cy="3911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7B34A-D037-458C-91EC-AB9DA3B6D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0" y="4668309"/>
            <a:ext cx="2180638" cy="17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Cupertino</a:t>
            </a:r>
            <a:br>
              <a:rPr lang="en-US" dirty="0"/>
            </a:br>
            <a:r>
              <a:rPr lang="en-US" dirty="0" err="1"/>
              <a:t>PageScaffold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CupertinoPageScaffold</a:t>
            </a:r>
            <a:r>
              <a:rPr lang="en-US" dirty="0"/>
              <a:t> - </a:t>
            </a:r>
            <a:r>
              <a:rPr lang="ru-RU" dirty="0"/>
              <a:t>это виджет в </a:t>
            </a:r>
            <a:r>
              <a:rPr lang="ru-RU" dirty="0" err="1"/>
              <a:t>фреймворке</a:t>
            </a:r>
            <a:r>
              <a:rPr lang="en-US" dirty="0"/>
              <a:t> Flutter, </a:t>
            </a:r>
            <a:r>
              <a:rPr lang="ru-RU" dirty="0"/>
              <a:t>который представляет собой стандартный макет страницы в стиле</a:t>
            </a:r>
            <a:r>
              <a:rPr lang="en-US" dirty="0"/>
              <a:t> Cupertino (iOS). </a:t>
            </a:r>
            <a:r>
              <a:rPr lang="ru-RU" dirty="0"/>
              <a:t>Он обеспечивает базовый макет страницы, который состоит из:</a:t>
            </a:r>
          </a:p>
          <a:p>
            <a:pPr lvl="1"/>
            <a:r>
              <a:rPr lang="ru-RU" sz="1900" dirty="0"/>
              <a:t>верхней навигационной панели, которая может содержать кнопки возврата, заголовок и другие элементы управления;</a:t>
            </a:r>
          </a:p>
          <a:p>
            <a:pPr lvl="1"/>
            <a:r>
              <a:rPr lang="ru-RU" sz="1900" dirty="0"/>
              <a:t>основной области контента, где отображается основное содержимое страницы;</a:t>
            </a:r>
          </a:p>
          <a:p>
            <a:pPr lvl="1"/>
            <a:r>
              <a:rPr lang="ru-RU" sz="1900" dirty="0"/>
              <a:t>нижней навигационной панели, которая может содержать кнопки навигации или другие элементы управления.</a:t>
            </a:r>
          </a:p>
          <a:p>
            <a:r>
              <a:rPr lang="ru-RU" dirty="0" err="1"/>
              <a:t>CupertinoPageScaffold</a:t>
            </a:r>
            <a:r>
              <a:rPr lang="ru-RU" dirty="0"/>
              <a:t> также обеспечивает стандартную анимацию перехода между страницами, которая соответствует стилю iOS.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06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12371" y="1587439"/>
            <a:ext cx="5011308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MyPage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navigationBar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middle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Page'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backgroundColor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CupertinoColors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systemGrey6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55" y="945215"/>
            <a:ext cx="2804403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Cupertino</a:t>
            </a:r>
            <a:br>
              <a:rPr lang="en-US" dirty="0"/>
            </a:br>
            <a:r>
              <a:rPr lang="en-US" dirty="0"/>
              <a:t>Fullscreen</a:t>
            </a:r>
            <a:br>
              <a:rPr lang="en-US" dirty="0"/>
            </a:br>
            <a:r>
              <a:rPr lang="en-US" dirty="0"/>
              <a:t>Dialog</a:t>
            </a:r>
            <a:br>
              <a:rPr lang="en-US" dirty="0"/>
            </a:br>
            <a:r>
              <a:rPr lang="en-US" dirty="0"/>
              <a:t>Transition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CupertinoFullscreenDialogTransition - это вид анимации, который используется в </a:t>
            </a:r>
            <a:r>
              <a:rPr lang="ru-RU" dirty="0" err="1"/>
              <a:t>iOS</a:t>
            </a:r>
            <a:r>
              <a:rPr lang="ru-RU" dirty="0"/>
              <a:t>-приложениях для создания перехода между экранами в полноэкранном режиме. Он используется вместе с CupertinoPageRoute, который отображает страницу в полноэкранном режиме и создает переход с помощью анимации, когда пользователь нажимает кнопку</a:t>
            </a:r>
            <a:r>
              <a:rPr lang="en-US" dirty="0"/>
              <a:t> </a:t>
            </a:r>
            <a:r>
              <a:rPr lang="ru-RU" dirty="0"/>
              <a:t>или свайпает экран.</a:t>
            </a:r>
            <a:endParaRPr lang="en-US" dirty="0"/>
          </a:p>
          <a:p>
            <a:r>
              <a:rPr lang="ru-RU" dirty="0"/>
              <a:t>CupertinoFullscreenDialogTransition может использоваться для создания более плавного и естественного перехода между страницами в приложении, что может сделать пользовательский интерфейс более привлекательным и интуитивно понятным для пользователей iOS.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72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1110342" y="1184148"/>
            <a:ext cx="10054531" cy="5120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Основные свойства этой анимации включают:</a:t>
            </a:r>
          </a:p>
          <a:p>
            <a:pPr lvl="1"/>
            <a:r>
              <a:rPr lang="en-US" b="1" dirty="0" err="1"/>
              <a:t>primaryRouteAnimation</a:t>
            </a:r>
            <a:r>
              <a:rPr lang="ru-RU" dirty="0"/>
              <a:t>: Анимация, используемая для анимации исходной страницы. Эта анимация происходит одновременно с анимацией появления новой страницы.</a:t>
            </a:r>
          </a:p>
          <a:p>
            <a:pPr lvl="1"/>
            <a:r>
              <a:rPr lang="en-US" b="1" dirty="0" err="1"/>
              <a:t>secondaryRouteAnimation</a:t>
            </a:r>
            <a:r>
              <a:rPr lang="ru-RU" dirty="0"/>
              <a:t>: Анимация, используемая для анимации появления новой страницы. Эта анимация происходит одновременно с анимацией исходной страницы.</a:t>
            </a:r>
          </a:p>
          <a:p>
            <a:pPr lvl="1"/>
            <a:r>
              <a:rPr lang="en-US" b="1" dirty="0" err="1"/>
              <a:t>linearTransition</a:t>
            </a:r>
            <a:r>
              <a:rPr lang="ru-RU" dirty="0"/>
              <a:t>: Определяет, должна ли анимация перемещения страницы по экрану происходить линейно или с использованием кривой Безье.</a:t>
            </a:r>
          </a:p>
          <a:p>
            <a:pPr lvl="1"/>
            <a:r>
              <a:rPr lang="en-US" b="1" dirty="0" err="1"/>
              <a:t>animationDuration</a:t>
            </a:r>
            <a:r>
              <a:rPr lang="ru-RU" dirty="0"/>
              <a:t>: Время, необходимое для завершения анимации перехода.</a:t>
            </a:r>
          </a:p>
          <a:p>
            <a:pPr lvl="1"/>
            <a:r>
              <a:rPr lang="en-US" b="1" dirty="0" err="1"/>
              <a:t>barrierDismissible</a:t>
            </a:r>
            <a:r>
              <a:rPr lang="ru-RU" dirty="0"/>
              <a:t>: Определяет, может ли пользователь закрыть модальное окно, щелкнув вне его.</a:t>
            </a:r>
          </a:p>
          <a:p>
            <a:pPr lvl="1"/>
            <a:r>
              <a:rPr lang="en-US" b="1" dirty="0" err="1"/>
              <a:t>barrierLabel</a:t>
            </a:r>
            <a:r>
              <a:rPr lang="ru-RU" dirty="0"/>
              <a:t>: Текст, который будет использоваться для пометки экрана, который блокирует пользовательский ввод.</a:t>
            </a:r>
          </a:p>
          <a:p>
            <a:pPr lvl="1"/>
            <a:r>
              <a:rPr lang="en-US" b="1" dirty="0" err="1"/>
              <a:t>secondaryAnimation</a:t>
            </a:r>
            <a:r>
              <a:rPr lang="ru-RU" dirty="0"/>
              <a:t>: Анимация, используемая для анимации элементов на новой странице. </a:t>
            </a:r>
            <a:r>
              <a:rPr lang="en-US" dirty="0" err="1"/>
              <a:t>Эта</a:t>
            </a:r>
            <a:r>
              <a:rPr lang="en-US" dirty="0"/>
              <a:t> </a:t>
            </a:r>
            <a:r>
              <a:rPr lang="en-US" dirty="0" err="1"/>
              <a:t>анимация</a:t>
            </a:r>
            <a:r>
              <a:rPr lang="en-US" dirty="0"/>
              <a:t> </a:t>
            </a:r>
            <a:r>
              <a:rPr lang="en-US" dirty="0" err="1"/>
              <a:t>начинается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завершения</a:t>
            </a:r>
            <a:r>
              <a:rPr lang="en-US" dirty="0"/>
              <a:t> </a:t>
            </a:r>
            <a:r>
              <a:rPr lang="en-US" dirty="0" err="1"/>
              <a:t>анимации</a:t>
            </a:r>
            <a:r>
              <a:rPr lang="en-US" dirty="0"/>
              <a:t> </a:t>
            </a:r>
            <a:r>
              <a:rPr lang="en-US" dirty="0" err="1"/>
              <a:t>появления</a:t>
            </a:r>
            <a:r>
              <a:rPr lang="en-US" dirty="0"/>
              <a:t> </a:t>
            </a:r>
            <a:r>
              <a:rPr lang="en-US" dirty="0" err="1"/>
              <a:t>новой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8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37" y="380782"/>
            <a:ext cx="3343275" cy="59626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6349" y="209133"/>
            <a:ext cx="4591592" cy="67403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FirstScreen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First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body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ElevatedButton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Second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push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CupertinoPageRoute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fullscreenDialog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=&gt;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CupertinoFullscreenDialogTransition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primaryRouteAnimation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secondaryRouteAnimation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SecondScreen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),),);},),),);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52405" y="328531"/>
            <a:ext cx="4016832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SecondScreen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Second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body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ElevatedButton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First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pop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},),),);}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1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99240-7E16-4BA8-95A1-0DC1D57C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530599" cy="4601183"/>
          </a:xfrm>
        </p:spPr>
        <p:txBody>
          <a:bodyPr/>
          <a:lstStyle/>
          <a:p>
            <a:r>
              <a:rPr lang="en-US" dirty="0"/>
              <a:t>Cupertino library</a:t>
            </a:r>
            <a:br>
              <a:rPr lang="en-US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8078FD-3E8C-4C8D-BDAB-B96B8994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952" y="2009286"/>
            <a:ext cx="3124636" cy="390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BCB6CD-8BD9-4A09-9ED3-9ABF79D8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31" y="1428180"/>
            <a:ext cx="5163271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Cupertino</a:t>
            </a:r>
            <a:br>
              <a:rPr lang="en-US" dirty="0"/>
            </a:br>
            <a:r>
              <a:rPr lang="ru-RU" dirty="0"/>
              <a:t>Page</a:t>
            </a:r>
            <a:br>
              <a:rPr lang="en-US" dirty="0"/>
            </a:br>
            <a:r>
              <a:rPr lang="ru-RU" dirty="0"/>
              <a:t>Transition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CupertinoPageTransition</a:t>
            </a:r>
            <a:r>
              <a:rPr lang="ru-RU" dirty="0"/>
              <a:t> - это виджет в библиотеке </a:t>
            </a:r>
            <a:r>
              <a:rPr lang="ru-RU" dirty="0" err="1"/>
              <a:t>Flutter</a:t>
            </a:r>
            <a:r>
              <a:rPr lang="ru-RU" dirty="0"/>
              <a:t>, который позволяет создавать анимированный переход между двумя экранами (страницами) в iOS-стиле. Он используется вместе с CupertinoPageRoute, который является специальным маршрутом в </a:t>
            </a:r>
            <a:r>
              <a:rPr lang="ru-RU" dirty="0" err="1"/>
              <a:t>Flutter</a:t>
            </a:r>
            <a:r>
              <a:rPr lang="ru-RU" dirty="0"/>
              <a:t> для iOS-стиля страниц.</a:t>
            </a:r>
          </a:p>
          <a:p>
            <a:r>
              <a:rPr lang="en-US" dirty="0" err="1"/>
              <a:t>CupertinoPageTransition</a:t>
            </a:r>
            <a:r>
              <a:rPr lang="en-US" dirty="0"/>
              <a:t> </a:t>
            </a:r>
            <a:r>
              <a:rPr lang="ru-RU" dirty="0"/>
              <a:t>предоставляет несколько свойств для настройки анимации перехода:</a:t>
            </a:r>
          </a:p>
          <a:p>
            <a:pPr lvl="1"/>
            <a:r>
              <a:rPr lang="en-US" b="1" dirty="0" err="1"/>
              <a:t>primaryRouteAnimation</a:t>
            </a:r>
            <a:r>
              <a:rPr lang="en-US" dirty="0"/>
              <a:t>: </a:t>
            </a:r>
            <a:r>
              <a:rPr lang="ru-RU" dirty="0"/>
              <a:t>анимация для нового экрана</a:t>
            </a:r>
          </a:p>
          <a:p>
            <a:pPr lvl="1"/>
            <a:r>
              <a:rPr lang="en-US" b="1" dirty="0" err="1"/>
              <a:t>secondaryRouteAnimation</a:t>
            </a:r>
            <a:r>
              <a:rPr lang="en-US" dirty="0"/>
              <a:t>: </a:t>
            </a:r>
            <a:r>
              <a:rPr lang="ru-RU" dirty="0"/>
              <a:t>анимация для старого экрана</a:t>
            </a:r>
          </a:p>
          <a:p>
            <a:pPr lvl="1"/>
            <a:r>
              <a:rPr lang="en-US" b="1" dirty="0" err="1"/>
              <a:t>linearTransition</a:t>
            </a:r>
            <a:r>
              <a:rPr lang="en-US" dirty="0"/>
              <a:t>: </a:t>
            </a:r>
            <a:r>
              <a:rPr lang="ru-RU" dirty="0"/>
              <a:t>переход анимации линейный или кривой</a:t>
            </a:r>
          </a:p>
          <a:p>
            <a:pPr lvl="1"/>
            <a:r>
              <a:rPr lang="en-US" b="1" dirty="0"/>
              <a:t>child</a:t>
            </a:r>
            <a:r>
              <a:rPr lang="en-US" dirty="0"/>
              <a:t>: </a:t>
            </a:r>
            <a:r>
              <a:rPr lang="ru-RU" dirty="0"/>
              <a:t>Виджет, который будет использоваться в качестве новой страницы</a:t>
            </a:r>
          </a:p>
          <a:p>
            <a:r>
              <a:rPr lang="ru-RU" dirty="0"/>
              <a:t>Некоторые свойства могут быть настроены, чтобы получить различные эффекты анимации, например, вы можете изменить скорость или замедлить анимацию, чтобы добавить больше эффектов.</a:t>
            </a:r>
          </a:p>
        </p:txBody>
      </p:sp>
    </p:spTree>
    <p:extLst>
      <p:ext uri="{BB962C8B-B14F-4D97-AF65-F5344CB8AC3E}">
        <p14:creationId xmlns:p14="http://schemas.microsoft.com/office/powerpoint/2010/main" val="390491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43691" y="381269"/>
            <a:ext cx="4428309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MyHomePage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primaryRouteAnimation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secondaryRouteAnimation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Home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Page'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body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Page'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push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CupertinoPageRoute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=&gt;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NextPage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);},),),),);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26" y="381270"/>
            <a:ext cx="2780143" cy="5539978"/>
          </a:xfrm>
          <a:prstGeom prst="rect">
            <a:avLst/>
          </a:prstGeom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572000" y="381269"/>
            <a:ext cx="4193177" cy="55399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NextPage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primaryRouteAnimation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secondaryRouteAnimation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AlwaysStoppedAnimation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linearTransition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Page'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body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},),),),);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7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Cupertino</a:t>
            </a:r>
            <a:br>
              <a:rPr lang="ru-RU" dirty="0"/>
            </a:br>
            <a:r>
              <a:rPr lang="en-US" dirty="0" err="1"/>
              <a:t>NavigationBar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CupertinoNavigationBar</a:t>
            </a:r>
            <a:r>
              <a:rPr lang="en-US" dirty="0"/>
              <a:t> - </a:t>
            </a:r>
            <a:r>
              <a:rPr lang="ru-RU" dirty="0"/>
              <a:t>это виджет</a:t>
            </a:r>
            <a:r>
              <a:rPr lang="en-US" dirty="0"/>
              <a:t>, </a:t>
            </a:r>
            <a:r>
              <a:rPr lang="ru-RU" dirty="0"/>
              <a:t>который используется в </a:t>
            </a:r>
            <a:r>
              <a:rPr lang="ru-RU" dirty="0" err="1"/>
              <a:t>фреймворке</a:t>
            </a:r>
            <a:r>
              <a:rPr lang="en-US" dirty="0"/>
              <a:t> Flutter </a:t>
            </a:r>
            <a:r>
              <a:rPr lang="ru-RU" dirty="0"/>
              <a:t>для создания навигационного заголовка в стиле</a:t>
            </a:r>
            <a:r>
              <a:rPr lang="en-US" dirty="0"/>
              <a:t> Cupertino (iOS).</a:t>
            </a:r>
            <a:endParaRPr lang="ru-RU" dirty="0"/>
          </a:p>
          <a:p>
            <a:r>
              <a:rPr lang="ru-RU" dirty="0"/>
              <a:t>Он обеспечивает основные функции навигации, такие как добавление кнопки "назад", заголовка и других элементов управления, которые могут использоваться для управления навигацией в вашем приложении.</a:t>
            </a:r>
          </a:p>
          <a:p>
            <a:r>
              <a:rPr lang="ru-RU" dirty="0"/>
              <a:t>Кроме того, </a:t>
            </a:r>
            <a:r>
              <a:rPr lang="ru-RU" dirty="0" err="1"/>
              <a:t>CupertinoNavigationBar</a:t>
            </a:r>
            <a:r>
              <a:rPr lang="ru-RU" dirty="0"/>
              <a:t> также позволяет настроить цвет и стиль фона, а также добавить дополнительные элементы управления, такие как кнопки действий, если это необходимо.</a:t>
            </a:r>
          </a:p>
        </p:txBody>
      </p:sp>
    </p:spTree>
    <p:extLst>
      <p:ext uri="{BB962C8B-B14F-4D97-AF65-F5344CB8AC3E}">
        <p14:creationId xmlns:p14="http://schemas.microsoft.com/office/powerpoint/2010/main" val="204247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1201783" y="1737360"/>
            <a:ext cx="10054531" cy="5120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Основные свойства </a:t>
            </a:r>
            <a:r>
              <a:rPr lang="ru-RU" dirty="0" err="1"/>
              <a:t>CupertinoNavigationBar</a:t>
            </a:r>
            <a:r>
              <a:rPr lang="ru-RU" dirty="0"/>
              <a:t>, которые могут быть настроены:</a:t>
            </a:r>
          </a:p>
          <a:p>
            <a:pPr lvl="1"/>
            <a:r>
              <a:rPr lang="ru-RU" sz="1900" b="1" dirty="0" err="1"/>
              <a:t>leading</a:t>
            </a:r>
            <a:r>
              <a:rPr lang="ru-RU" sz="1900" dirty="0"/>
              <a:t>: виджет, отображаемый слева от заголовка, обычно используется для кнопки "назад".</a:t>
            </a:r>
          </a:p>
          <a:p>
            <a:pPr lvl="1"/>
            <a:r>
              <a:rPr lang="ru-RU" sz="1900" b="1" dirty="0" err="1"/>
              <a:t>middle</a:t>
            </a:r>
            <a:r>
              <a:rPr lang="ru-RU" sz="1900" dirty="0"/>
              <a:t>: виджет, отображаемый в центре навигационного заголовка, обычно используется для отображения названия страницы.</a:t>
            </a:r>
          </a:p>
          <a:p>
            <a:pPr lvl="1"/>
            <a:r>
              <a:rPr lang="ru-RU" sz="1900" b="1" dirty="0" err="1"/>
              <a:t>trailing</a:t>
            </a:r>
            <a:r>
              <a:rPr lang="ru-RU" sz="1900" dirty="0"/>
              <a:t>: виджет, отображаемый справа от заголовка, обычно используется для кнопок действий.</a:t>
            </a:r>
          </a:p>
          <a:p>
            <a:pPr lvl="1"/>
            <a:r>
              <a:rPr lang="ru-RU" sz="1900" b="1" dirty="0" err="1"/>
              <a:t>backgroundColor</a:t>
            </a:r>
            <a:r>
              <a:rPr lang="ru-RU" sz="1900" dirty="0"/>
              <a:t>: цвет фона навигационного заголовка.</a:t>
            </a:r>
          </a:p>
          <a:p>
            <a:pPr lvl="1"/>
            <a:r>
              <a:rPr lang="ru-RU" sz="1900" b="1" dirty="0" err="1"/>
              <a:t>border</a:t>
            </a:r>
            <a:r>
              <a:rPr lang="ru-RU" sz="1900" dirty="0"/>
              <a:t>: </a:t>
            </a:r>
            <a:r>
              <a:rPr lang="ru-RU" sz="1900" dirty="0" err="1"/>
              <a:t>бордер</a:t>
            </a:r>
            <a:r>
              <a:rPr lang="ru-RU" sz="1900" dirty="0"/>
              <a:t>, который окружает навигационный заголовок.</a:t>
            </a:r>
          </a:p>
        </p:txBody>
      </p:sp>
    </p:spTree>
    <p:extLst>
      <p:ext uri="{BB962C8B-B14F-4D97-AF65-F5344CB8AC3E}">
        <p14:creationId xmlns:p14="http://schemas.microsoft.com/office/powerpoint/2010/main" val="119393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49085" y="252817"/>
            <a:ext cx="4448654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MyHomePage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navigationBar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middle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leading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Icon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Icons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arrow_back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Navigator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trailing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Icon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Icons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search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Implement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search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functionality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here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28" y="252817"/>
            <a:ext cx="3071126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Cupertino</a:t>
            </a:r>
            <a:br>
              <a:rPr lang="ru-RU" dirty="0"/>
            </a:br>
            <a:r>
              <a:rPr lang="ru-RU" dirty="0" err="1"/>
              <a:t>Scrollbar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CupertinoScrollbar</a:t>
            </a:r>
            <a:r>
              <a:rPr lang="ru-RU" dirty="0"/>
              <a:t> - это виджет, который представляет собой </a:t>
            </a:r>
            <a:r>
              <a:rPr lang="ru-RU" dirty="0" err="1"/>
              <a:t>скроллбар</a:t>
            </a:r>
            <a:r>
              <a:rPr lang="ru-RU" dirty="0"/>
              <a:t> для пользовательского интерфейса iOS в стиле Cupertino. Он обычно используется вместе с </a:t>
            </a:r>
            <a:r>
              <a:rPr lang="ru-RU" dirty="0" err="1"/>
              <a:t>CupertinoScrollView</a:t>
            </a:r>
            <a:r>
              <a:rPr lang="ru-RU" dirty="0"/>
              <a:t>, чтобы показать пользователю текущее положение прокрутки на экране.</a:t>
            </a:r>
          </a:p>
          <a:p>
            <a:r>
              <a:rPr lang="ru-RU" dirty="0" err="1"/>
              <a:t>CupertinoScrollbar</a:t>
            </a:r>
            <a:r>
              <a:rPr lang="ru-RU" dirty="0"/>
              <a:t> отображает вертикальный или горизонтальный </a:t>
            </a:r>
            <a:r>
              <a:rPr lang="ru-RU" dirty="0" err="1"/>
              <a:t>скроллбар</a:t>
            </a:r>
            <a:r>
              <a:rPr lang="ru-RU" dirty="0"/>
              <a:t> в зависимости от направления прокрутки содержимого. </a:t>
            </a:r>
            <a:r>
              <a:rPr lang="ru-RU" dirty="0" err="1"/>
              <a:t>Скроллбар</a:t>
            </a:r>
            <a:r>
              <a:rPr lang="ru-RU" dirty="0"/>
              <a:t> появляется только тогда, когда содержимое превышает доступную область просмотра, и исчезает, когда прокрутка закончена или содержимое умещается в область просмотра.</a:t>
            </a:r>
          </a:p>
          <a:p>
            <a:r>
              <a:rPr lang="ru-RU" dirty="0"/>
              <a:t>Кроме того, </a:t>
            </a:r>
            <a:r>
              <a:rPr lang="ru-RU" dirty="0" err="1"/>
              <a:t>CupertinoScrollbar</a:t>
            </a:r>
            <a:r>
              <a:rPr lang="ru-RU" dirty="0"/>
              <a:t> также обеспечивает возможность управления </a:t>
            </a:r>
            <a:r>
              <a:rPr lang="ru-RU" dirty="0" err="1"/>
              <a:t>скроллбаром</a:t>
            </a:r>
            <a:r>
              <a:rPr lang="ru-RU" dirty="0"/>
              <a:t> с помощью жестов, таких как перетаскивание и касание. Когда пользователь тянет </a:t>
            </a:r>
            <a:r>
              <a:rPr lang="ru-RU" dirty="0" err="1"/>
              <a:t>скроллбар</a:t>
            </a:r>
            <a:r>
              <a:rPr lang="ru-RU" dirty="0"/>
              <a:t>, он обновляет положение содержимого в соответствии с текущим положением </a:t>
            </a:r>
            <a:r>
              <a:rPr lang="ru-RU" dirty="0" err="1"/>
              <a:t>скроллбара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77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1123406" y="1347434"/>
            <a:ext cx="10054531" cy="5120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Основные свойства, которые можно использовать для настройки </a:t>
            </a:r>
            <a:r>
              <a:rPr lang="ru-RU" dirty="0" err="1"/>
              <a:t>виджета</a:t>
            </a:r>
            <a:r>
              <a:rPr lang="ru-RU" dirty="0"/>
              <a:t> </a:t>
            </a:r>
            <a:r>
              <a:rPr lang="ru-RU" dirty="0" err="1"/>
              <a:t>CupertinoScrollbar</a:t>
            </a:r>
            <a:r>
              <a:rPr lang="ru-RU" dirty="0"/>
              <a:t>:</a:t>
            </a:r>
          </a:p>
          <a:p>
            <a:pPr lvl="1"/>
            <a:r>
              <a:rPr lang="ru-RU" sz="1900" b="1" dirty="0" err="1"/>
              <a:t>controller</a:t>
            </a:r>
            <a:r>
              <a:rPr lang="ru-RU" sz="1900" dirty="0"/>
              <a:t>: контроллер прокрутки, который управляет положением ползунка. Если вы хотите использовать собственный контроллер прокрутки, вы можете передать его в это свойство.</a:t>
            </a:r>
          </a:p>
          <a:p>
            <a:pPr lvl="1"/>
            <a:r>
              <a:rPr lang="en-US" sz="1900" b="1" dirty="0" err="1"/>
              <a:t>thumbVisibility</a:t>
            </a:r>
            <a:r>
              <a:rPr lang="en-US" sz="2000" dirty="0"/>
              <a:t> </a:t>
            </a:r>
            <a:r>
              <a:rPr lang="ru-RU" sz="1900" dirty="0"/>
              <a:t>: </a:t>
            </a:r>
            <a:r>
              <a:rPr lang="ru-RU" sz="1900" dirty="0" err="1"/>
              <a:t>булевое</a:t>
            </a:r>
            <a:r>
              <a:rPr lang="ru-RU" sz="1900" dirty="0"/>
              <a:t> значение, которое указывает, должен ли виджет полосы прокрутки всегда отображаться или скрываться, когда контент не прокручивается.</a:t>
            </a:r>
          </a:p>
          <a:p>
            <a:pPr lvl="1"/>
            <a:r>
              <a:rPr lang="ru-RU" sz="1900" b="1" dirty="0" err="1"/>
              <a:t>thickness</a:t>
            </a:r>
            <a:r>
              <a:rPr lang="ru-RU" sz="1900" dirty="0"/>
              <a:t>: размер толщины полосы прокрутки.</a:t>
            </a:r>
          </a:p>
          <a:p>
            <a:pPr lvl="1"/>
            <a:r>
              <a:rPr lang="ru-RU" sz="1900" b="1" dirty="0" err="1"/>
              <a:t>radius</a:t>
            </a:r>
            <a:r>
              <a:rPr lang="ru-RU" sz="1900" dirty="0"/>
              <a:t>: радиус закругления углов полосы прокрутки.</a:t>
            </a:r>
          </a:p>
          <a:p>
            <a:pPr lvl="1"/>
            <a:r>
              <a:rPr lang="ru-RU" sz="1900" b="1" dirty="0" err="1"/>
              <a:t>semanticsLabel</a:t>
            </a:r>
            <a:r>
              <a:rPr lang="ru-RU" sz="1900" dirty="0"/>
              <a:t>: текст, который используется для оповещения пользователей с ограниченными возможностями о том, что этот виджет является полосой прокрутки.</a:t>
            </a:r>
          </a:p>
          <a:p>
            <a:pPr lvl="1"/>
            <a:r>
              <a:rPr lang="ru-RU" sz="1900" b="1" dirty="0" err="1"/>
              <a:t>child</a:t>
            </a:r>
            <a:r>
              <a:rPr lang="ru-RU" sz="1900" dirty="0"/>
              <a:t>: виджет, который будет содержать полосу прокрутки.</a:t>
            </a:r>
          </a:p>
        </p:txBody>
      </p:sp>
    </p:spTree>
    <p:extLst>
      <p:ext uri="{BB962C8B-B14F-4D97-AF65-F5344CB8AC3E}">
        <p14:creationId xmlns:p14="http://schemas.microsoft.com/office/powerpoint/2010/main" val="329665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5761" y="136238"/>
            <a:ext cx="6197530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MyStatefulWidgetState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MyStatefulWidget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final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ScrollController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firstController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ScrollController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LayoutBuilder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BoxConstraints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constraints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Row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children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&gt;[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SizedBox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width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constraints.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maxWidth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Scrollbar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thumbVisibility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firstController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ListView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firstController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itemCount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Padding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padding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EdgeInsets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all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8.0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‘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This is item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$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}),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)),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],);});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87" y="136238"/>
            <a:ext cx="2886188" cy="62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02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Cupertino</a:t>
            </a:r>
            <a:br>
              <a:rPr lang="ru-RU" dirty="0"/>
            </a:br>
            <a:r>
              <a:rPr lang="ru-RU" dirty="0" err="1"/>
              <a:t>Slider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 fontScale="77500" lnSpcReduction="20000"/>
          </a:bodyPr>
          <a:lstStyle/>
          <a:p>
            <a:r>
              <a:rPr lang="ru-RU" sz="2600" dirty="0" err="1"/>
              <a:t>CupertinoSlider</a:t>
            </a:r>
            <a:r>
              <a:rPr lang="ru-RU" sz="2600" dirty="0"/>
              <a:t> - это виджет ползунка</a:t>
            </a:r>
            <a:r>
              <a:rPr lang="en-US" sz="2600" dirty="0"/>
              <a:t> </a:t>
            </a:r>
            <a:r>
              <a:rPr lang="ru-RU" sz="2600" dirty="0"/>
              <a:t>в библиотеке </a:t>
            </a:r>
            <a:r>
              <a:rPr lang="ru-RU" sz="2600" dirty="0" err="1"/>
              <a:t>Flutter</a:t>
            </a:r>
            <a:r>
              <a:rPr lang="en-US" sz="2600" dirty="0"/>
              <a:t>. </a:t>
            </a:r>
            <a:r>
              <a:rPr lang="ru-RU" sz="2600" dirty="0"/>
              <a:t>Он позволяет пользователю выбирать значение из диапазона, указанного при создании ползунка.</a:t>
            </a:r>
          </a:p>
          <a:p>
            <a:r>
              <a:rPr lang="ru-RU" sz="2600" dirty="0" err="1"/>
              <a:t>CupertinoSlider</a:t>
            </a:r>
            <a:r>
              <a:rPr lang="ru-RU" sz="2600" dirty="0"/>
              <a:t> имеет следующие параметры:</a:t>
            </a:r>
          </a:p>
          <a:p>
            <a:pPr lvl="1"/>
            <a:r>
              <a:rPr lang="ru-RU" sz="2300" b="1" dirty="0" err="1"/>
              <a:t>value</a:t>
            </a:r>
            <a:r>
              <a:rPr lang="ru-RU" sz="2300" dirty="0"/>
              <a:t>: значение текущего положения ползунка, заданное в виде числа, которое может быть любым значением в диапазоне между минимальным и максимальным значениями;</a:t>
            </a:r>
          </a:p>
          <a:p>
            <a:pPr lvl="1"/>
            <a:r>
              <a:rPr lang="ru-RU" sz="2300" b="1" dirty="0" err="1"/>
              <a:t>min</a:t>
            </a:r>
            <a:r>
              <a:rPr lang="ru-RU" sz="2300" dirty="0"/>
              <a:t>: минимальное значение, которое может принимать ползунок;</a:t>
            </a:r>
          </a:p>
          <a:p>
            <a:pPr lvl="1"/>
            <a:r>
              <a:rPr lang="ru-RU" sz="2300" b="1" dirty="0" err="1"/>
              <a:t>max</a:t>
            </a:r>
            <a:r>
              <a:rPr lang="ru-RU" sz="2300" dirty="0"/>
              <a:t>: максимальное значение, которое может принимать ползунок;</a:t>
            </a:r>
          </a:p>
          <a:p>
            <a:pPr lvl="1"/>
            <a:r>
              <a:rPr lang="ru-RU" sz="2300" b="1" dirty="0" err="1"/>
              <a:t>onChanged</a:t>
            </a:r>
            <a:r>
              <a:rPr lang="ru-RU" sz="2300" dirty="0"/>
              <a:t>: функция обратного вызова, которая вызывается при изменении положения ползунка пользователем;</a:t>
            </a:r>
          </a:p>
          <a:p>
            <a:pPr lvl="1"/>
            <a:r>
              <a:rPr lang="ru-RU" sz="2300" b="1" dirty="0" err="1"/>
              <a:t>onChangeStart</a:t>
            </a:r>
            <a:r>
              <a:rPr lang="ru-RU" sz="2300" dirty="0"/>
              <a:t>: функция обратного вызова, которая вызывается при начале перемещения ползунка;</a:t>
            </a:r>
          </a:p>
          <a:p>
            <a:pPr lvl="1"/>
            <a:r>
              <a:rPr lang="ru-RU" sz="2300" b="1" dirty="0" err="1"/>
              <a:t>onChangeEnd</a:t>
            </a:r>
            <a:r>
              <a:rPr lang="ru-RU" sz="2300" dirty="0"/>
              <a:t>: функция обратного вызова, которая вызывается при окончании перемещения ползунка.</a:t>
            </a:r>
          </a:p>
          <a:p>
            <a:r>
              <a:rPr lang="ru-RU" sz="2600" dirty="0"/>
              <a:t>При перемещении ползунка пользователем, значение его положения передается в функцию обратного вызова </a:t>
            </a:r>
            <a:r>
              <a:rPr lang="ru-RU" sz="2600" dirty="0" err="1"/>
              <a:t>onChanged</a:t>
            </a:r>
            <a:r>
              <a:rPr lang="ru-RU" sz="2600" dirty="0"/>
              <a:t>, где вы можете обновить значение в соответствующем месте в вашем приложении.</a:t>
            </a:r>
          </a:p>
        </p:txBody>
      </p:sp>
    </p:spTree>
    <p:extLst>
      <p:ext uri="{BB962C8B-B14F-4D97-AF65-F5344CB8AC3E}">
        <p14:creationId xmlns:p14="http://schemas.microsoft.com/office/powerpoint/2010/main" val="391735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71155" y="822649"/>
            <a:ext cx="487665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MySlider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StatefulWidget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MySliderState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=&gt;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MySliderState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MySliderState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MySlider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double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5.0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CupertinoSlider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10.0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onChanged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34" y="822649"/>
            <a:ext cx="2838450" cy="53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066E2-FA1D-41D5-AF66-DA7D4680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4004733" cy="4601183"/>
          </a:xfrm>
        </p:spPr>
        <p:txBody>
          <a:bodyPr/>
          <a:lstStyle/>
          <a:p>
            <a:r>
              <a:rPr lang="en-US" dirty="0"/>
              <a:t>Button </a:t>
            </a:r>
            <a:br>
              <a:rPr lang="en-US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F960C0-BECC-4262-A2DC-496AADB54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379" y="490728"/>
            <a:ext cx="3797012" cy="5867400"/>
          </a:xfrm>
          <a:prstGeom prst="rect">
            <a:avLst/>
          </a:prstGeom>
        </p:spPr>
      </p:pic>
      <p:pic>
        <p:nvPicPr>
          <p:cNvPr id="6" name="bandicam 2023-03-07 08-33-22-828">
            <a:hlinkClick r:id="" action="ppaction://media"/>
            <a:extLst>
              <a:ext uri="{FF2B5EF4-FFF2-40B4-BE49-F238E27FC236}">
                <a16:creationId xmlns:a16="http://schemas.microsoft.com/office/drawing/2014/main" id="{24C2D066-B31D-4698-8327-1F7997D72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4733" y="760943"/>
            <a:ext cx="3156239" cy="47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Cupertino</a:t>
            </a:r>
            <a:br>
              <a:rPr lang="ru-RU" dirty="0"/>
            </a:br>
            <a:r>
              <a:rPr lang="en-US" dirty="0"/>
              <a:t>Segmented</a:t>
            </a:r>
            <a:br>
              <a:rPr lang="ru-RU" dirty="0"/>
            </a:br>
            <a:r>
              <a:rPr lang="en-US" dirty="0"/>
              <a:t>Control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CupertinoSegmentedControl</a:t>
            </a:r>
            <a:r>
              <a:rPr lang="en-US" dirty="0"/>
              <a:t> - </a:t>
            </a:r>
            <a:r>
              <a:rPr lang="ru-RU" dirty="0"/>
              <a:t>это виджет визуального интерфейса</a:t>
            </a:r>
            <a:r>
              <a:rPr lang="en-US" dirty="0"/>
              <a:t> (UI) </a:t>
            </a:r>
            <a:r>
              <a:rPr lang="ru-RU" dirty="0"/>
              <a:t>в </a:t>
            </a:r>
            <a:r>
              <a:rPr lang="ru-RU" dirty="0" err="1"/>
              <a:t>фреймворке</a:t>
            </a:r>
            <a:r>
              <a:rPr lang="en-US" dirty="0"/>
              <a:t> Flutter, </a:t>
            </a:r>
            <a:r>
              <a:rPr lang="ru-RU" dirty="0"/>
              <a:t>который отображает набор взаимозаменяемых опций</a:t>
            </a:r>
            <a:r>
              <a:rPr lang="en-US" dirty="0"/>
              <a:t>, </a:t>
            </a:r>
            <a:r>
              <a:rPr lang="ru-RU" dirty="0"/>
              <a:t>из которых пользователь может выбрать одну</a:t>
            </a:r>
            <a:r>
              <a:rPr lang="en-US" dirty="0"/>
              <a:t>. </a:t>
            </a:r>
            <a:r>
              <a:rPr lang="ru-RU" dirty="0"/>
              <a:t>Он использует стилизованный виджет в стиле iOS, который отображает набор кнопок, расположенных горизонтально или вертикально, где каждая кнопка представляет одну опцию выбора.</a:t>
            </a:r>
          </a:p>
          <a:p>
            <a:r>
              <a:rPr lang="ru-RU" dirty="0"/>
              <a:t>При выборе опции пользователь может нажать на соответствующую кнопку, что вызовет событие выбора, и приложение может использовать это событие для принятия соответствующих действий. CupertinoSegmentedControl может быть настроен для отображения текста, изображений или даже пользовательских </a:t>
            </a:r>
            <a:r>
              <a:rPr lang="ru-RU" dirty="0" err="1"/>
              <a:t>виджетов</a:t>
            </a:r>
            <a:r>
              <a:rPr lang="ru-RU" dirty="0"/>
              <a:t> на каждой кнопке, а также для настройки стиля кнопок, включая цвет, рамку и радиус границы.</a:t>
            </a:r>
          </a:p>
        </p:txBody>
      </p:sp>
    </p:spTree>
    <p:extLst>
      <p:ext uri="{BB962C8B-B14F-4D97-AF65-F5344CB8AC3E}">
        <p14:creationId xmlns:p14="http://schemas.microsoft.com/office/powerpoint/2010/main" val="232434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1256" y="434710"/>
            <a:ext cx="8236133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ExampleSegmentedControl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StatefulWidget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ExampleSegmentedControlState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=&gt;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ExampleSegmentedControlState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ExampleSegmentedControlState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ExampleSegmentedControl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final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2'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CupertinoSegmentedControl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children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onValueChanged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groupValue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89" y="666205"/>
            <a:ext cx="2990716" cy="55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0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Cupertino Sliding Segmented Control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CupertinoSlidingSegment</a:t>
            </a:r>
            <a:r>
              <a:rPr lang="en-US" dirty="0"/>
              <a:t>Control</a:t>
            </a:r>
            <a:r>
              <a:rPr lang="ru-RU" dirty="0"/>
              <a:t> - это виджет визуального интерфейса пользовательского интерфейса (UI). Этот виджет позволяет пользователю выбирать один из нескольких вариантов, переключаясь между ними путем горизонтального смахивания (</a:t>
            </a:r>
            <a:r>
              <a:rPr lang="ru-RU" dirty="0" err="1"/>
              <a:t>swiping</a:t>
            </a:r>
            <a:r>
              <a:rPr lang="ru-RU" dirty="0"/>
              <a:t>). Каждый вариант представлен текстом, отображаемым в разных сегментах. Выбранный вариант выделяется выделением, что облегчает понимание текущего выбора.</a:t>
            </a:r>
          </a:p>
          <a:p>
            <a:r>
              <a:rPr lang="ru-RU" dirty="0" err="1"/>
              <a:t>CupertinoSlidingSegment</a:t>
            </a:r>
            <a:r>
              <a:rPr lang="en-US" dirty="0"/>
              <a:t>Control</a:t>
            </a:r>
            <a:r>
              <a:rPr lang="ru-RU" dirty="0"/>
              <a:t> имеет несколько настраиваемых свойств, которые позволяют изменять его внешний вид и поведение, например, цветовую схему, размер и т. д. Он может быть использован в качестве элемента управления в приложениях </a:t>
            </a:r>
            <a:r>
              <a:rPr lang="ru-RU" dirty="0" err="1"/>
              <a:t>Flutter</a:t>
            </a:r>
            <a:r>
              <a:rPr lang="ru-RU" dirty="0"/>
              <a:t> для iOS и других платформ, где желаемый стиль пользовательского интерфейса похож на Cupertino.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61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2474" y="154781"/>
            <a:ext cx="6175088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StatefulWidget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ExampleScreenState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=&gt;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ExampleScreenState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ExampleScreenState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ExampleScreen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build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Scaffold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AppBar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Example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body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Center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CupertinoSlidingSegmentedControl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children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2'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196F3"/>
                </a:solidFill>
                <a:effectLst/>
                <a:latin typeface="JetBrains Mono"/>
              </a:rPr>
              <a:t>Text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Option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3'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onValueChanged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},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groupValue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_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selectedIndex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),),); }}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18" y="764112"/>
            <a:ext cx="3773955" cy="527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8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455FC-A363-4CF7-9036-A7280970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4" y="82774"/>
            <a:ext cx="5418121" cy="650490"/>
          </a:xfrm>
        </p:spPr>
        <p:txBody>
          <a:bodyPr>
            <a:normAutofit fontScale="90000"/>
          </a:bodyPr>
          <a:lstStyle/>
          <a:p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CupertinoSliverNavigationBar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68DD35-6338-4DCF-9CA2-1DCE6C4C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4" y="733264"/>
            <a:ext cx="5418121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A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ScrollView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that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creates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custom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scroll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effects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using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slivers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CustomScrollView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A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list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sliver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widgets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slivers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&gt;[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CupertinoSliverNavigationBar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leading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(CupertinoIcons.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person_2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visible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both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collapsed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expanded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middle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parameter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omitted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provided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largeTitle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parameter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used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instead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collapsed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largeTitle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Contacts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trailing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CupertinoIcons.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add_circled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fills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remaining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space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viewport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//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Drag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scrollable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area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collapse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CupertinoSliverNavigationBar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SliverFillRemaining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Column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mainAxisAlignment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MainAxisAlignment.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spaceEvenly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children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&gt;[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textAlign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TextAlign.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filled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Navigator.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CupertinoPageRoute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NextPage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'Go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Next Page'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2023-03-05 21-06-37">
            <a:hlinkClick r:id="" action="ppaction://media"/>
            <a:extLst>
              <a:ext uri="{FF2B5EF4-FFF2-40B4-BE49-F238E27FC236}">
                <a16:creationId xmlns:a16="http://schemas.microsoft.com/office/drawing/2014/main" id="{0EDA5EFB-8433-42E2-BAAA-3D8D5D596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0818" y="753492"/>
            <a:ext cx="5291578" cy="298059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E3F9-A2E9-40C0-BED6-01E547DAEEA8}"/>
              </a:ext>
            </a:extLst>
          </p:cNvPr>
          <p:cNvSpPr txBox="1"/>
          <p:nvPr/>
        </p:nvSpPr>
        <p:spPr>
          <a:xfrm>
            <a:off x="6345117" y="6356727"/>
            <a:ext cx="488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Альтерантива</a:t>
            </a:r>
            <a:r>
              <a:rPr lang="ru-RU" dirty="0"/>
              <a:t> - </a:t>
            </a:r>
            <a:r>
              <a:rPr lang="en-US" b="0" i="0" u="none" strike="noStrike" dirty="0" err="1">
                <a:effectLst/>
                <a:latin typeface="Open Sans" panose="020B0606030504020204" pitchFamily="34" charset="0"/>
                <a:hlinkClick r:id="rId5"/>
              </a:rPr>
              <a:t>CupertinoNavigationBar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FEFD5-714A-4663-9F22-9D33B6B7A415}"/>
              </a:ext>
            </a:extLst>
          </p:cNvPr>
          <p:cNvSpPr txBox="1"/>
          <p:nvPr/>
        </p:nvSpPr>
        <p:spPr>
          <a:xfrm>
            <a:off x="6230818" y="4026877"/>
            <a:ext cx="529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 err="1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6"/>
              </a:rPr>
              <a:t>alwaysShowMiddle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7"/>
              </a:rPr>
              <a:t>bool</a:t>
            </a:r>
            <a:endParaRPr lang="ru-RU" b="0" i="0" u="none" strike="noStrike" dirty="0">
              <a:solidFill>
                <a:srgbClr val="13B9FD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u="none" strike="noStrike" dirty="0" err="1">
                <a:effectLst/>
                <a:latin typeface="Open Sans" panose="020B0606030504020204" pitchFamily="34" charset="0"/>
                <a:hlinkClick r:id="rId8"/>
              </a:rPr>
              <a:t>automaticallyImplyLeading</a:t>
            </a:r>
            <a:endParaRPr lang="ru-RU" dirty="0">
              <a:solidFill>
                <a:srgbClr val="13B9FD"/>
              </a:solidFill>
              <a:latin typeface="Open Sans" panose="020B0606030504020204" pitchFamily="34" charset="0"/>
            </a:endParaRPr>
          </a:p>
          <a:p>
            <a:r>
              <a:rPr lang="en-US" b="0" i="0" u="none" strike="noStrike" dirty="0">
                <a:solidFill>
                  <a:srgbClr val="13B9FD"/>
                </a:solidFill>
                <a:effectLst/>
                <a:latin typeface="Open Sans" panose="020B0606030504020204" pitchFamily="34" charset="0"/>
                <a:hlinkClick r:id="rId9"/>
              </a:rPr>
              <a:t>leading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10"/>
              </a:rPr>
              <a:t>Widget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4F4C52B-2DA9-49F4-9B1F-3835067AAAC1}"/>
              </a:ext>
            </a:extLst>
          </p:cNvPr>
          <p:cNvSpPr txBox="1">
            <a:spLocks/>
          </p:cNvSpPr>
          <p:nvPr/>
        </p:nvSpPr>
        <p:spPr>
          <a:xfrm>
            <a:off x="428764" y="82774"/>
            <a:ext cx="5418121" cy="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CupertinoTabScaffold</a:t>
            </a: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D029069-60B2-4FAE-A389-DB8BA031A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08" y="610135"/>
            <a:ext cx="5761892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TabScaffoldExampleState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TabScaffoldExample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CupertinoTabScaffold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CupertinoTabBar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BottomNavigationBarItem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&gt;[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BottomNavigationBarItem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CupertinoIcons.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label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'Home'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BottomNavigationBarItem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Icon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CupertinoIcons.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search_circle_fill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label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tabBuilder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CupertinoTabView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middle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'Page 1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'Next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Navigator.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push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CupertinoPageRoute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middle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'Page 2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tab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Center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'Back'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onPressed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()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Navigator.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2023-03-06 21-14-04">
            <a:hlinkClick r:id="" action="ppaction://media"/>
            <a:extLst>
              <a:ext uri="{FF2B5EF4-FFF2-40B4-BE49-F238E27FC236}">
                <a16:creationId xmlns:a16="http://schemas.microsoft.com/office/drawing/2014/main" id="{C1559EE0-850D-4486-9756-4DFE1805B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7984" y="610135"/>
            <a:ext cx="5579908" cy="313869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980E1-C99C-4E4A-B80A-892724DF5A05}"/>
              </a:ext>
            </a:extLst>
          </p:cNvPr>
          <p:cNvSpPr txBox="1"/>
          <p:nvPr/>
        </p:nvSpPr>
        <p:spPr>
          <a:xfrm>
            <a:off x="6277984" y="3940748"/>
            <a:ext cx="529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 err="1">
                <a:solidFill>
                  <a:srgbClr val="13B9FD"/>
                </a:solidFill>
                <a:effectLst/>
                <a:latin typeface="Open Sans" panose="020B0606030504020204" pitchFamily="34" charset="0"/>
                <a:hlinkClick r:id="rId5"/>
              </a:rPr>
              <a:t>backgroundColor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6"/>
              </a:rPr>
              <a:t>Color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?</a:t>
            </a:r>
          </a:p>
          <a:p>
            <a:r>
              <a:rPr lang="en-US" b="0" i="0" u="none" strike="noStrike" dirty="0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7"/>
              </a:rPr>
              <a:t>controller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 err="1">
                <a:effectLst/>
                <a:latin typeface="Open Sans" panose="020B0606030504020204" pitchFamily="34" charset="0"/>
                <a:hlinkClick r:id="rId8"/>
              </a:rPr>
              <a:t>CupertinoTabController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?</a:t>
            </a:r>
            <a:endParaRPr lang="ru-RU" dirty="0">
              <a:solidFill>
                <a:srgbClr val="13B9FD"/>
              </a:solidFill>
              <a:latin typeface="Open Sans" panose="020B0606030504020204" pitchFamily="34" charset="0"/>
            </a:endParaRPr>
          </a:p>
          <a:p>
            <a:r>
              <a:rPr lang="en-US" b="0" i="0" u="none" strike="noStrike" dirty="0" err="1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9"/>
              </a:rPr>
              <a:t>tabBar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 err="1">
                <a:effectLst/>
                <a:latin typeface="Open Sans" panose="020B0606030504020204" pitchFamily="34" charset="0"/>
                <a:hlinkClick r:id="rId10"/>
              </a:rPr>
              <a:t>CupertinoTabBar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0C906-7EE6-4625-B67E-A89CC13ABB45}"/>
              </a:ext>
            </a:extLst>
          </p:cNvPr>
          <p:cNvSpPr txBox="1"/>
          <p:nvPr/>
        </p:nvSpPr>
        <p:spPr>
          <a:xfrm>
            <a:off x="6277984" y="5196393"/>
            <a:ext cx="529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52525"/>
                </a:solidFill>
                <a:latin typeface="Roboto" panose="02000000000000000000" pitchFamily="2" charset="0"/>
              </a:rPr>
              <a:t>CupertinoTabView</a:t>
            </a: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 </a:t>
            </a:r>
            <a:r>
              <a:rPr lang="ru-RU" dirty="0">
                <a:solidFill>
                  <a:srgbClr val="252525"/>
                </a:solidFill>
                <a:latin typeface="Roboto" panose="02000000000000000000" pitchFamily="2" charset="0"/>
              </a:rPr>
              <a:t>используется 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в качестве содержимого каждой вкладки в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CupertinoTabScaffold</a:t>
            </a:r>
            <a:r>
              <a:rPr lang="ru-RU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, где могут сосуществовать несколько </a:t>
            </a:r>
            <a:r>
              <a:rPr 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stateful</a:t>
            </a: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41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4F4C52B-2DA9-49F4-9B1F-3835067AAAC1}"/>
              </a:ext>
            </a:extLst>
          </p:cNvPr>
          <p:cNvSpPr txBox="1">
            <a:spLocks/>
          </p:cNvSpPr>
          <p:nvPr/>
        </p:nvSpPr>
        <p:spPr>
          <a:xfrm>
            <a:off x="428764" y="82774"/>
            <a:ext cx="5418121" cy="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CupertinoListSection</a:t>
            </a: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980E1-C99C-4E4A-B80A-892724DF5A05}"/>
              </a:ext>
            </a:extLst>
          </p:cNvPr>
          <p:cNvSpPr txBox="1"/>
          <p:nvPr/>
        </p:nvSpPr>
        <p:spPr>
          <a:xfrm>
            <a:off x="6277984" y="4119142"/>
            <a:ext cx="5291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 err="1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4"/>
              </a:rPr>
              <a:t>additionalDividerMargin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5"/>
              </a:rPr>
              <a:t>double</a:t>
            </a:r>
            <a:endParaRPr lang="en-US" b="0" i="0" u="none" strike="noStrike" dirty="0">
              <a:effectLst/>
              <a:latin typeface="Open Sans" panose="020B0606030504020204" pitchFamily="34" charset="0"/>
            </a:endParaRPr>
          </a:p>
          <a:p>
            <a:r>
              <a:rPr lang="en-US" b="0" i="0" u="none" strike="noStrike" dirty="0" err="1">
                <a:solidFill>
                  <a:srgbClr val="13B9FD"/>
                </a:solidFill>
                <a:effectLst/>
                <a:latin typeface="Open Sans" panose="020B0606030504020204" pitchFamily="34" charset="0"/>
                <a:hlinkClick r:id="rId6"/>
              </a:rPr>
              <a:t>clipBehavior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7"/>
              </a:rPr>
              <a:t>Clip</a:t>
            </a:r>
            <a:endParaRPr lang="en-US" b="0" i="0" u="none" strike="noStrike" dirty="0">
              <a:solidFill>
                <a:srgbClr val="4A4A4A"/>
              </a:solidFill>
              <a:effectLst/>
              <a:latin typeface="Open Sans" panose="020B0606030504020204" pitchFamily="34" charset="0"/>
              <a:hlinkClick r:id="rId8"/>
            </a:endParaRPr>
          </a:p>
          <a:p>
            <a:r>
              <a:rPr lang="en-US" b="0" i="0" u="none" strike="noStrike" dirty="0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9"/>
              </a:rPr>
              <a:t>header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solidFill>
                  <a:srgbClr val="9CC23B"/>
                </a:solidFill>
                <a:effectLst/>
                <a:latin typeface="Open Sans" panose="020B0606030504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Widget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?</a:t>
            </a:r>
          </a:p>
          <a:p>
            <a:endParaRPr lang="en-US" b="0" i="0" dirty="0">
              <a:effectLst/>
              <a:latin typeface="Open Sans" panose="020B0606030504020204" pitchFamily="34" charset="0"/>
            </a:endParaRPr>
          </a:p>
          <a:p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CupertinoListTile</a:t>
            </a:r>
            <a:endParaRPr lang="ru-RU" dirty="0">
              <a:solidFill>
                <a:srgbClr val="90BB2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0C906-7EE6-4625-B67E-A89CC13ABB45}"/>
              </a:ext>
            </a:extLst>
          </p:cNvPr>
          <p:cNvSpPr txBox="1"/>
          <p:nvPr/>
        </p:nvSpPr>
        <p:spPr>
          <a:xfrm>
            <a:off x="6277984" y="5565724"/>
            <a:ext cx="529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Аналог в </a:t>
            </a:r>
            <a:r>
              <a:rPr lang="en-US" dirty="0"/>
              <a:t>Android – </a:t>
            </a:r>
            <a:r>
              <a:rPr lang="en-US" dirty="0" err="1"/>
              <a:t>ListView</a:t>
            </a:r>
            <a:r>
              <a:rPr lang="en-US" dirty="0"/>
              <a:t> / </a:t>
            </a:r>
            <a:r>
              <a:rPr lang="en-US" dirty="0" err="1"/>
              <a:t>RecyclerView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773B5-C125-4315-B21E-37A0D45C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93" y="828901"/>
            <a:ext cx="5418121" cy="39277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MyStatelessWidget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MyStatelessWidget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.key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CupertinoListSection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'My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Reminders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children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&lt;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CupertinoListTile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&gt;[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CupertinoListTile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'Open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pull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leading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Container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double.</a:t>
            </a:r>
            <a:r>
              <a:rPr kumimoji="0" lang="ru-RU" altLang="ru-RU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infinity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double.</a:t>
            </a:r>
            <a:r>
              <a:rPr kumimoji="0" lang="ru-RU" altLang="ru-RU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infinity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CupertinoColors.</a:t>
            </a:r>
            <a:r>
              <a:rPr kumimoji="0" lang="ru-RU" altLang="ru-RU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activeGreen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trailing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CupertinoListTileChevron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onTap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() =&gt;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Navigator.</a:t>
            </a:r>
            <a:r>
              <a:rPr kumimoji="0" lang="ru-RU" altLang="ru-RU" sz="1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push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CupertinoPageRoute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SecondPage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'Open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pull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request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2023-03-06 22-26-47">
            <a:hlinkClick r:id="" action="ppaction://media"/>
            <a:extLst>
              <a:ext uri="{FF2B5EF4-FFF2-40B4-BE49-F238E27FC236}">
                <a16:creationId xmlns:a16="http://schemas.microsoft.com/office/drawing/2014/main" id="{086F71E8-9FA2-43A9-8F1F-B20C485FD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93880" y="828901"/>
            <a:ext cx="5575682" cy="3136321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3621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4F4C52B-2DA9-49F4-9B1F-3835067AAAC1}"/>
              </a:ext>
            </a:extLst>
          </p:cNvPr>
          <p:cNvSpPr txBox="1">
            <a:spLocks/>
          </p:cNvSpPr>
          <p:nvPr/>
        </p:nvSpPr>
        <p:spPr>
          <a:xfrm>
            <a:off x="428764" y="82774"/>
            <a:ext cx="5418121" cy="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Cupertino</a:t>
            </a:r>
            <a:r>
              <a:rPr lang="en-US" dirty="0" err="1">
                <a:solidFill>
                  <a:schemeClr val="tx1"/>
                </a:solidFill>
                <a:latin typeface="Google Sans"/>
              </a:rPr>
              <a:t>TimerPicker</a:t>
            </a: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980E1-C99C-4E4A-B80A-892724DF5A05}"/>
              </a:ext>
            </a:extLst>
          </p:cNvPr>
          <p:cNvSpPr txBox="1"/>
          <p:nvPr/>
        </p:nvSpPr>
        <p:spPr>
          <a:xfrm>
            <a:off x="6096000" y="4048805"/>
            <a:ext cx="5710966" cy="119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9CC23B"/>
                </a:solidFill>
                <a:effectLst/>
                <a:latin typeface="Google Sans"/>
              </a:rPr>
              <a:t>CupertinoTimerPickerMode</a:t>
            </a:r>
            <a:r>
              <a:rPr lang="en-US" b="0" i="0" dirty="0">
                <a:solidFill>
                  <a:srgbClr val="9CC23B"/>
                </a:solidFill>
                <a:effectLst/>
                <a:latin typeface="Google Sans"/>
              </a:rPr>
              <a:t> </a:t>
            </a:r>
            <a:r>
              <a:rPr lang="en-US" b="0" i="0" dirty="0" err="1">
                <a:solidFill>
                  <a:srgbClr val="9CC23B"/>
                </a:solidFill>
                <a:effectLst/>
                <a:latin typeface="Google Sans"/>
              </a:rPr>
              <a:t>enum</a:t>
            </a:r>
            <a:r>
              <a:rPr lang="en-US" b="0" i="0" dirty="0">
                <a:solidFill>
                  <a:srgbClr val="9CC23B"/>
                </a:solidFill>
                <a:effectLst/>
                <a:latin typeface="Google Sans"/>
              </a:rPr>
              <a:t> </a:t>
            </a:r>
            <a:r>
              <a:rPr lang="en-US" dirty="0">
                <a:solidFill>
                  <a:srgbClr val="9CC23B"/>
                </a:solidFill>
                <a:latin typeface="Google Sans"/>
              </a:rPr>
              <a:t>:</a:t>
            </a:r>
            <a:r>
              <a:rPr lang="en-US" b="0" i="0" dirty="0">
                <a:solidFill>
                  <a:srgbClr val="9CC23B"/>
                </a:solidFill>
                <a:effectLst/>
                <a:latin typeface="Google Sans"/>
              </a:rPr>
              <a:t> hm, </a:t>
            </a:r>
            <a:r>
              <a:rPr lang="en-US" dirty="0" err="1">
                <a:solidFill>
                  <a:srgbClr val="9CC23B"/>
                </a:solidFill>
                <a:latin typeface="Google Sans"/>
              </a:rPr>
              <a:t>ms</a:t>
            </a:r>
            <a:r>
              <a:rPr lang="en-US" dirty="0">
                <a:solidFill>
                  <a:srgbClr val="9CC23B"/>
                </a:solidFill>
                <a:latin typeface="Google Sans"/>
              </a:rPr>
              <a:t>, </a:t>
            </a:r>
            <a:r>
              <a:rPr lang="en-US" dirty="0" err="1">
                <a:solidFill>
                  <a:srgbClr val="9CC23B"/>
                </a:solidFill>
                <a:latin typeface="Google Sans"/>
              </a:rPr>
              <a:t>hms</a:t>
            </a:r>
            <a:endParaRPr lang="en-US" b="0" i="0" dirty="0">
              <a:solidFill>
                <a:srgbClr val="9CC23B"/>
              </a:solidFill>
              <a:effectLst/>
              <a:latin typeface="Google Sans"/>
            </a:endParaRPr>
          </a:p>
          <a:p>
            <a:r>
              <a:rPr lang="en-US" b="0" i="0" u="none" strike="noStrike" dirty="0" err="1">
                <a:solidFill>
                  <a:srgbClr val="13B9FD"/>
                </a:solidFill>
                <a:effectLst/>
                <a:latin typeface="Open Sans" panose="020B0606030504020204" pitchFamily="34" charset="0"/>
                <a:hlinkClick r:id="rId4"/>
              </a:rPr>
              <a:t>initialTimerDuration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5"/>
              </a:rPr>
              <a:t>Duration</a:t>
            </a:r>
            <a:endParaRPr lang="en-US" b="0" i="0" u="none" strike="noStrike" dirty="0">
              <a:effectLst/>
              <a:latin typeface="Open Sans" panose="020B0606030504020204" pitchFamily="34" charset="0"/>
            </a:endParaRPr>
          </a:p>
          <a:p>
            <a:r>
              <a:rPr lang="en-US" dirty="0" err="1">
                <a:solidFill>
                  <a:srgbClr val="9CC23B"/>
                </a:solidFill>
                <a:latin typeface="Open Sans" panose="020B0606030504020204" pitchFamily="34" charset="0"/>
              </a:rPr>
              <a:t>onTimerDurationChanged</a:t>
            </a:r>
            <a:r>
              <a:rPr lang="en-US" dirty="0">
                <a:solidFill>
                  <a:srgbClr val="9CC23B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 </a:t>
            </a:r>
            <a:r>
              <a:rPr lang="en-US" b="0" i="0" dirty="0" err="1">
                <a:solidFill>
                  <a:srgbClr val="9CC23B"/>
                </a:solidFill>
                <a:effectLst/>
                <a:latin typeface="Open Sans" panose="020B0606030504020204" pitchFamily="34" charset="0"/>
              </a:rPr>
              <a:t>ValueChanged</a:t>
            </a:r>
            <a:r>
              <a:rPr lang="en-US" b="0" i="0" dirty="0">
                <a:solidFill>
                  <a:srgbClr val="9CC23B"/>
                </a:solidFill>
                <a:effectLst/>
                <a:latin typeface="Open Sans" panose="020B0606030504020204" pitchFamily="34" charset="0"/>
              </a:rPr>
              <a:t>&lt;Duration&gt;</a:t>
            </a:r>
            <a:endParaRPr lang="en-US" b="0" i="0" u="none" strike="noStrike" dirty="0">
              <a:solidFill>
                <a:srgbClr val="9CC2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0C906-7EE6-4625-B67E-A89CC13ABB45}"/>
              </a:ext>
            </a:extLst>
          </p:cNvPr>
          <p:cNvSpPr txBox="1"/>
          <p:nvPr/>
        </p:nvSpPr>
        <p:spPr>
          <a:xfrm>
            <a:off x="6096000" y="5310555"/>
            <a:ext cx="541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The picker has a fixed size of 320 x 216, in logical pixels, with the exception of </a:t>
            </a:r>
            <a:r>
              <a:rPr lang="en-US" b="0" i="0" u="none" strike="noStrike" dirty="0" err="1">
                <a:effectLst/>
                <a:latin typeface="Open Sans" panose="020B0606030504020204" pitchFamily="34" charset="0"/>
                <a:hlinkClick r:id="rId6"/>
              </a:rPr>
              <a:t>CupertinoTimerPickerMode.hms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, which is 330 x 216. If the parent widget provides more space than it needs</a:t>
            </a:r>
            <a:endParaRPr lang="ru-RU" dirty="0"/>
          </a:p>
        </p:txBody>
      </p:sp>
      <p:pic>
        <p:nvPicPr>
          <p:cNvPr id="4" name="2023-03-06 22-49-46">
            <a:hlinkClick r:id="" action="ppaction://media"/>
            <a:extLst>
              <a:ext uri="{FF2B5EF4-FFF2-40B4-BE49-F238E27FC236}">
                <a16:creationId xmlns:a16="http://schemas.microsoft.com/office/drawing/2014/main" id="{9FA0CD9B-E8A0-4AC6-AA04-722A4B1A4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733264"/>
            <a:ext cx="5528983" cy="311005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9B372AD-4A33-4667-81D1-6C1540F39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47" y="597877"/>
            <a:ext cx="5291578" cy="617734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(BuildContext context) {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navigationBar: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middle: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'CupertinoTimerPicker Sample'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DefaultTextStyle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style: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TextStyle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color: CupertinoColors.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label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.resolveFrom(context)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fontSize: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22.0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Center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child: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Column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mainAxisAlignment: MainAxisAlignment.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center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children: &lt;Widget&gt;[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_TimerPickerItem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children: &lt;Widget&gt;[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'Timer'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CupertinoButton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Display a CupertinoTimerPicker with hour/minute mode.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onPressed: () =&gt; _showDialog(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CupertinoTimerPicker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mode: CupertinoTimerPickerMode.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hm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initialTimerDuration: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This is called when the user changes the timer's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// duration.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onTimerDurationChanged: (Duration newDuration) {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setState(() =&gt;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duration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newDuration)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In this example, the timer's value is formatted manually.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// You can use the intl package to format the value based on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// the user's locale settings.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TextStyle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fontSize: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22.0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4F4C52B-2DA9-49F4-9B1F-3835067AAAC1}"/>
              </a:ext>
            </a:extLst>
          </p:cNvPr>
          <p:cNvSpPr txBox="1">
            <a:spLocks/>
          </p:cNvSpPr>
          <p:nvPr/>
        </p:nvSpPr>
        <p:spPr>
          <a:xfrm>
            <a:off x="428764" y="82774"/>
            <a:ext cx="5418121" cy="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CupertinoSearchTextField</a:t>
            </a: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980E1-C99C-4E4A-B80A-892724DF5A05}"/>
              </a:ext>
            </a:extLst>
          </p:cNvPr>
          <p:cNvSpPr txBox="1"/>
          <p:nvPr/>
        </p:nvSpPr>
        <p:spPr>
          <a:xfrm>
            <a:off x="6612460" y="4863515"/>
            <a:ext cx="4634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2"/>
              </a:rPr>
              <a:t>autocorrect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3"/>
              </a:rPr>
              <a:t>bool</a:t>
            </a:r>
            <a:endParaRPr lang="en-US" b="0" i="0" u="none" strike="noStrike" dirty="0">
              <a:effectLst/>
              <a:latin typeface="Open Sans" panose="020B0606030504020204" pitchFamily="34" charset="0"/>
            </a:endParaRPr>
          </a:p>
          <a:p>
            <a:r>
              <a:rPr lang="en-US" b="0" i="0" u="none" strike="noStrike" dirty="0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4"/>
              </a:rPr>
              <a:t>autofocus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3"/>
              </a:rPr>
              <a:t>bool</a:t>
            </a:r>
            <a:endParaRPr lang="en-US" dirty="0">
              <a:latin typeface="Open Sans" panose="020B0606030504020204" pitchFamily="34" charset="0"/>
            </a:endParaRPr>
          </a:p>
          <a:p>
            <a:r>
              <a:rPr lang="en-US" dirty="0" err="1">
                <a:solidFill>
                  <a:srgbClr val="90BB23"/>
                </a:solidFill>
                <a:latin typeface="Open Sans" panose="020B0606030504020204" pitchFamily="34" charset="0"/>
              </a:rPr>
              <a:t>onChanged</a:t>
            </a:r>
            <a:r>
              <a:rPr lang="en-US" dirty="0">
                <a:solidFill>
                  <a:srgbClr val="90BB23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  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0BB23"/>
                </a:solidFill>
                <a:effectLst/>
                <a:latin typeface="Google Sans"/>
              </a:rPr>
              <a:t>ValueChanged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0BB23"/>
                </a:solidFill>
                <a:effectLst/>
                <a:latin typeface="Google Sans"/>
              </a:rPr>
              <a:t>&lt;T&gt;</a:t>
            </a:r>
          </a:p>
          <a:p>
            <a:r>
              <a:rPr lang="en-US" b="0" i="0" u="none" strike="noStrike" dirty="0" err="1">
                <a:solidFill>
                  <a:srgbClr val="4A4A4A"/>
                </a:solidFill>
                <a:effectLst/>
                <a:latin typeface="Open Sans" panose="020B0606030504020204" pitchFamily="34" charset="0"/>
                <a:hlinkClick r:id="rId5"/>
              </a:rPr>
              <a:t>onSubmitted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→  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0BB23"/>
                </a:solidFill>
                <a:effectLst/>
                <a:latin typeface="Google Sans"/>
              </a:rPr>
              <a:t>ValueChanged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0BB23"/>
                </a:solidFill>
                <a:effectLst/>
                <a:latin typeface="Google Sans"/>
              </a:rPr>
              <a:t>&lt;T&gt;</a:t>
            </a:r>
            <a:endParaRPr lang="en-US" b="0" i="0" u="none" strike="noStrike" dirty="0">
              <a:effectLst/>
              <a:latin typeface="Open Sans" panose="020B0606030504020204" pitchFamily="34" charset="0"/>
            </a:endParaRPr>
          </a:p>
          <a:p>
            <a:r>
              <a:rPr lang="en-US" b="0" i="0" u="none" strike="noStrike" dirty="0">
                <a:solidFill>
                  <a:srgbClr val="13B9FD"/>
                </a:solidFill>
                <a:effectLst/>
                <a:latin typeface="Open Sans" panose="020B0606030504020204" pitchFamily="34" charset="0"/>
                <a:hlinkClick r:id="rId6"/>
              </a:rPr>
              <a:t>enabled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→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  <a:hlinkClick r:id="rId3"/>
              </a:rPr>
              <a:t>bool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?</a:t>
            </a:r>
            <a:endParaRPr lang="en-US" b="0" i="0" u="none" strike="noStrike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EE3BFD-FAAD-403D-8F08-143B775F2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317" y="597877"/>
            <a:ext cx="3794563" cy="401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50888993-3545-4AEB-87CA-BC25F7EF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37" y="859789"/>
            <a:ext cx="6177280" cy="51706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SearchTextFieldExampleState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State&lt;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SearchTextFieldExample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TextEditingController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initState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.initState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TextEditingController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initial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dispose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textController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.dispose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.dispose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CupertinoPageScaffold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navigationBar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CupertinoNavigationBar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middle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Text(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CupertinoSearchTextField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Sample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Center(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Padding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padding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EdgeInsets.all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16.0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CupertinoSearchTextField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textController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placeholder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'Search'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8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4F4C52B-2DA9-49F4-9B1F-3835067AAAC1}"/>
              </a:ext>
            </a:extLst>
          </p:cNvPr>
          <p:cNvSpPr txBox="1">
            <a:spLocks/>
          </p:cNvSpPr>
          <p:nvPr/>
        </p:nvSpPr>
        <p:spPr>
          <a:xfrm>
            <a:off x="428764" y="82774"/>
            <a:ext cx="5418121" cy="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Flutter Platform Widgets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0C906-7EE6-4625-B67E-A89CC13ABB45}"/>
              </a:ext>
            </a:extLst>
          </p:cNvPr>
          <p:cNvSpPr txBox="1"/>
          <p:nvPr/>
        </p:nvSpPr>
        <p:spPr>
          <a:xfrm>
            <a:off x="5680463" y="5018701"/>
            <a:ext cx="541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A4A4A"/>
                </a:solidFill>
                <a:latin typeface="Open Sans" panose="020B0606030504020204" pitchFamily="34" charset="0"/>
              </a:rPr>
              <a:t>f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lutter pub add </a:t>
            </a:r>
            <a:r>
              <a:rPr lang="en-US" b="0" i="0" dirty="0" err="1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flutter_platform_widgets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554D7-487A-4062-B239-5D741DB88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81" y="2064046"/>
            <a:ext cx="5251699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package:flutter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widgets.dart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package:flutter_adapt_style_platform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selector_screen.dart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package:flutter_adapt_style_platform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styles.dart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package:flutter_platform_widgets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flutter_platform_widgets.dart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StatelessWidget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PlatformProvider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=&gt;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PlatformApp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Flutter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platform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style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sample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__) =&gt;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MaterialAppData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theme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materialTheme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debugShowCheckedModeBanner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__) =&gt;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CupertinoAppData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theme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cupertinoTheme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debugShowCheckedModeBanner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SelectorScreen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2B0F909-79F0-4B23-ABB8-7405BDFA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81" y="733264"/>
            <a:ext cx="525169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(Platform.isIOS){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CupertinoButton()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(Platform.IsAndroid){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ElevatedButton()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9ECA6-2701-40A9-AE52-2BD63FCB7C9E}"/>
              </a:ext>
            </a:extLst>
          </p:cNvPr>
          <p:cNvSpPr txBox="1"/>
          <p:nvPr/>
        </p:nvSpPr>
        <p:spPr>
          <a:xfrm>
            <a:off x="5680463" y="653390"/>
            <a:ext cx="54181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 err="1">
                <a:effectLst/>
                <a:latin typeface="Gilroy"/>
              </a:rPr>
              <a:t>Flutter</a:t>
            </a:r>
            <a:r>
              <a:rPr lang="ru-RU" b="0" i="0" dirty="0">
                <a:effectLst/>
                <a:latin typeface="Gilroy"/>
              </a:rPr>
              <a:t> SDK предлагает два набора виджетов для стилей: </a:t>
            </a:r>
            <a:r>
              <a:rPr lang="ru-RU" b="0" i="0" dirty="0" err="1">
                <a:effectLst/>
                <a:latin typeface="Gilroy"/>
              </a:rPr>
              <a:t>Material</a:t>
            </a:r>
            <a:r>
              <a:rPr lang="ru-RU" b="0" i="0" dirty="0">
                <a:effectLst/>
                <a:latin typeface="Gilroy"/>
              </a:rPr>
              <a:t> и </a:t>
            </a:r>
            <a:r>
              <a:rPr lang="ru-RU" b="0" i="0" dirty="0" err="1">
                <a:effectLst/>
                <a:latin typeface="Gilroy"/>
              </a:rPr>
              <a:t>Cupertino</a:t>
            </a:r>
            <a:r>
              <a:rPr lang="ru-RU" b="0" i="0" dirty="0">
                <a:effectLst/>
                <a:latin typeface="Gilroy"/>
              </a:rPr>
              <a:t> </a:t>
            </a:r>
            <a:r>
              <a:rPr lang="ru-RU" b="0" i="0" dirty="0" err="1">
                <a:effectLst/>
                <a:latin typeface="Gilroy"/>
              </a:rPr>
              <a:t>Widget</a:t>
            </a:r>
            <a:r>
              <a:rPr lang="ru-RU" b="0" i="0" dirty="0">
                <a:effectLst/>
                <a:latin typeface="Gilroy"/>
              </a:rPr>
              <a:t>. Виджет </a:t>
            </a:r>
            <a:r>
              <a:rPr lang="ru-RU" b="0" i="0" dirty="0" err="1">
                <a:effectLst/>
                <a:latin typeface="Gilroy"/>
              </a:rPr>
              <a:t>Material</a:t>
            </a:r>
            <a:r>
              <a:rPr lang="ru-RU" b="0" i="0" dirty="0">
                <a:effectLst/>
                <a:latin typeface="Gilroy"/>
              </a:rPr>
              <a:t> реализует </a:t>
            </a:r>
            <a:r>
              <a:rPr lang="ru-RU" b="0" i="0" dirty="0" err="1">
                <a:effectLst/>
                <a:latin typeface="Gilroy"/>
              </a:rPr>
              <a:t>Material</a:t>
            </a:r>
            <a:r>
              <a:rPr lang="ru-RU" b="0" i="0" dirty="0">
                <a:effectLst/>
                <a:latin typeface="Gilroy"/>
              </a:rPr>
              <a:t> </a:t>
            </a:r>
            <a:r>
              <a:rPr lang="en-US" b="0" i="0" dirty="0">
                <a:effectLst/>
                <a:latin typeface="Gilroy"/>
              </a:rPr>
              <a:t>Design Language </a:t>
            </a:r>
            <a:r>
              <a:rPr lang="ru-RU" b="0" i="0" dirty="0">
                <a:effectLst/>
                <a:latin typeface="Gilroy"/>
              </a:rPr>
              <a:t>для </a:t>
            </a:r>
            <a:r>
              <a:rPr lang="ru-RU" b="0" i="0" dirty="0" err="1">
                <a:effectLst/>
                <a:latin typeface="Gilroy"/>
              </a:rPr>
              <a:t>iOS</a:t>
            </a:r>
            <a:r>
              <a:rPr lang="ru-RU" b="0" i="0" dirty="0">
                <a:effectLst/>
                <a:latin typeface="Gilroy"/>
              </a:rPr>
              <a:t>, </a:t>
            </a:r>
            <a:r>
              <a:rPr lang="ru-RU" b="0" i="0" dirty="0" err="1">
                <a:effectLst/>
                <a:latin typeface="Gilroy"/>
              </a:rPr>
              <a:t>Android</a:t>
            </a:r>
            <a:r>
              <a:rPr lang="ru-RU" b="0" i="0" dirty="0">
                <a:effectLst/>
                <a:latin typeface="Gilroy"/>
              </a:rPr>
              <a:t>, веб-приложений и </a:t>
            </a:r>
            <a:r>
              <a:rPr lang="ru-RU" dirty="0">
                <a:latin typeface="Gilroy"/>
              </a:rPr>
              <a:t>десктопных </a:t>
            </a:r>
            <a:r>
              <a:rPr lang="ru-RU" b="0" i="0" dirty="0">
                <a:effectLst/>
                <a:latin typeface="Gilroy"/>
              </a:rPr>
              <a:t>приложений. С другой стороны, виджеты </a:t>
            </a:r>
            <a:r>
              <a:rPr lang="ru-RU" b="0" i="0" dirty="0" err="1">
                <a:effectLst/>
                <a:latin typeface="Gilroy"/>
              </a:rPr>
              <a:t>Cupertino</a:t>
            </a:r>
            <a:r>
              <a:rPr lang="ru-RU" b="0" i="0" dirty="0">
                <a:effectLst/>
                <a:latin typeface="Gilroy"/>
              </a:rPr>
              <a:t> используются для реализации текущего </a:t>
            </a:r>
            <a:r>
              <a:rPr lang="ru-RU" b="0" i="0" dirty="0" err="1">
                <a:effectLst/>
                <a:latin typeface="Gilroy"/>
              </a:rPr>
              <a:t>iOS</a:t>
            </a:r>
            <a:r>
              <a:rPr lang="ru-RU" b="0" i="0" dirty="0">
                <a:effectLst/>
                <a:latin typeface="Gilroy"/>
              </a:rPr>
              <a:t> </a:t>
            </a:r>
            <a:r>
              <a:rPr lang="en-US" b="0" i="0" dirty="0">
                <a:effectLst/>
                <a:latin typeface="Gilroy"/>
              </a:rPr>
              <a:t>design language </a:t>
            </a:r>
            <a:r>
              <a:rPr lang="ru-RU" b="0" i="0" dirty="0">
                <a:effectLst/>
                <a:latin typeface="Gilroy"/>
              </a:rPr>
              <a:t>на основе рекомендаций Apple</a:t>
            </a:r>
            <a:r>
              <a:rPr lang="en-US" b="0" i="0" dirty="0">
                <a:effectLst/>
                <a:latin typeface="Gilroy"/>
              </a:rPr>
              <a:t> – Human Design.</a:t>
            </a:r>
            <a:endParaRPr lang="en-US" dirty="0">
              <a:latin typeface="Gilroy"/>
            </a:endParaRPr>
          </a:p>
          <a:p>
            <a:pPr algn="l"/>
            <a:endParaRPr lang="ru-RU" b="0" i="0" dirty="0">
              <a:effectLst/>
              <a:latin typeface="Gilroy"/>
            </a:endParaRPr>
          </a:p>
          <a:p>
            <a:pPr algn="l"/>
            <a:r>
              <a:rPr lang="ru-RU" b="0" i="0" dirty="0">
                <a:effectLst/>
                <a:latin typeface="Gilroy"/>
              </a:rPr>
              <a:t>Итак, возникает вопрос, зачем нужн</a:t>
            </a:r>
            <a:r>
              <a:rPr lang="ru-RU" dirty="0">
                <a:latin typeface="Gilroy"/>
              </a:rPr>
              <a:t>ы</a:t>
            </a:r>
            <a:r>
              <a:rPr lang="ru-RU" b="0" i="0" dirty="0">
                <a:effectLst/>
                <a:latin typeface="Gilroy"/>
              </a:rPr>
              <a:t> виджеты </a:t>
            </a:r>
            <a:r>
              <a:rPr lang="en-US" b="0" i="0" dirty="0">
                <a:effectLst/>
                <a:latin typeface="Gilroy"/>
              </a:rPr>
              <a:t>Cupertino </a:t>
            </a:r>
            <a:r>
              <a:rPr lang="ru-RU" b="0" i="0" dirty="0">
                <a:effectLst/>
                <a:latin typeface="Gilroy"/>
              </a:rPr>
              <a:t>для разработки </a:t>
            </a:r>
            <a:r>
              <a:rPr lang="ru-RU" b="0" i="0" dirty="0" err="1">
                <a:effectLst/>
                <a:latin typeface="Gilroy"/>
              </a:rPr>
              <a:t>iOS</a:t>
            </a:r>
            <a:r>
              <a:rPr lang="ru-RU" b="0" i="0" dirty="0">
                <a:effectLst/>
                <a:latin typeface="Gilroy"/>
              </a:rPr>
              <a:t>-приложений, когда есть виджет </a:t>
            </a:r>
            <a:r>
              <a:rPr lang="ru-RU" b="0" i="0" dirty="0" err="1">
                <a:effectLst/>
                <a:latin typeface="Gilroy"/>
              </a:rPr>
              <a:t>Material</a:t>
            </a:r>
            <a:r>
              <a:rPr lang="ru-RU" b="0" i="0" dirty="0">
                <a:effectLst/>
                <a:latin typeface="Gilroy"/>
              </a:rPr>
              <a:t>, которы</a:t>
            </a:r>
            <a:r>
              <a:rPr lang="ru-RU" dirty="0">
                <a:latin typeface="Gilroy"/>
              </a:rPr>
              <a:t>е</a:t>
            </a:r>
            <a:r>
              <a:rPr lang="ru-RU" b="0" i="0" dirty="0">
                <a:effectLst/>
                <a:latin typeface="Gilroy"/>
              </a:rPr>
              <a:t> можно использовать для любой платформы, включая </a:t>
            </a:r>
            <a:r>
              <a:rPr lang="ru-RU" b="0" i="0" dirty="0" err="1">
                <a:effectLst/>
                <a:latin typeface="Gilroy"/>
              </a:rPr>
              <a:t>iOS</a:t>
            </a:r>
            <a:r>
              <a:rPr lang="ru-RU" dirty="0">
                <a:latin typeface="Gilroy"/>
              </a:rPr>
              <a:t>?</a:t>
            </a:r>
            <a:endParaRPr lang="en-US" b="0" i="0" dirty="0">
              <a:effectLst/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162283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72269-D008-461B-A4C0-1F5EF40E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</a:t>
            </a:r>
            <a:br>
              <a:rPr lang="en-US" dirty="0"/>
            </a:br>
            <a:r>
              <a:rPr lang="en-US" dirty="0"/>
              <a:t>properties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FAE1892-6ED9-4620-B6D6-88CA01D63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126" y="704678"/>
            <a:ext cx="5134692" cy="838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F96740-DF84-4F23-9554-77175A07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11" y="1542995"/>
            <a:ext cx="5068007" cy="1552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7CD49F-61EF-462D-8205-E3922C76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811" y="3232094"/>
            <a:ext cx="5620534" cy="8002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01B05C-3DA8-4B02-8EFD-C25D282BA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11" y="4147108"/>
            <a:ext cx="420111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1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082EF-3514-4A27-B7F3-77764CA9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29000" cy="4601183"/>
          </a:xfrm>
        </p:spPr>
        <p:txBody>
          <a:bodyPr/>
          <a:lstStyle/>
          <a:p>
            <a:r>
              <a:rPr lang="en-US" dirty="0"/>
              <a:t>Switch </a:t>
            </a:r>
            <a:br>
              <a:rPr lang="en-US" dirty="0"/>
            </a:br>
            <a:endParaRPr lang="ru-RU" dirty="0"/>
          </a:p>
        </p:txBody>
      </p:sp>
      <p:pic>
        <p:nvPicPr>
          <p:cNvPr id="8" name="bandicam 2023-03-06 19-12-00-790">
            <a:hlinkClick r:id="" action="ppaction://media"/>
            <a:extLst>
              <a:ext uri="{FF2B5EF4-FFF2-40B4-BE49-F238E27FC236}">
                <a16:creationId xmlns:a16="http://schemas.microsoft.com/office/drawing/2014/main" id="{99B2CBDD-F9A0-4BB1-9E44-99C8B9EC45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79172" y="719345"/>
            <a:ext cx="2170904" cy="1893306"/>
          </a:xfrm>
        </p:spPr>
      </p:pic>
      <p:pic>
        <p:nvPicPr>
          <p:cNvPr id="9" name="bandicam 2023-03-06 19-13-30-776">
            <a:hlinkClick r:id="" action="ppaction://media"/>
            <a:extLst>
              <a:ext uri="{FF2B5EF4-FFF2-40B4-BE49-F238E27FC236}">
                <a16:creationId xmlns:a16="http://schemas.microsoft.com/office/drawing/2014/main" id="{AA929C9E-A62F-4FF4-BB98-6D5EE33FC6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6286" y="719422"/>
            <a:ext cx="2170904" cy="1893230"/>
          </a:xfrm>
          <a:prstGeom prst="rect">
            <a:avLst/>
          </a:prstGeom>
        </p:spPr>
      </p:pic>
      <p:pic>
        <p:nvPicPr>
          <p:cNvPr id="10" name="bandicam 2023-03-06 19-14-37-233">
            <a:hlinkClick r:id="" action="ppaction://media"/>
            <a:extLst>
              <a:ext uri="{FF2B5EF4-FFF2-40B4-BE49-F238E27FC236}">
                <a16:creationId xmlns:a16="http://schemas.microsoft.com/office/drawing/2014/main" id="{E3871C68-D20C-44A8-8441-624B6311B38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73400" y="719421"/>
            <a:ext cx="2170904" cy="18932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C0A64A-7697-44DA-923C-F17A064921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149" y="2720286"/>
            <a:ext cx="4097250" cy="36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5E0BF-3CDF-4862-BC9D-4496597C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br>
              <a:rPr lang="en-US" dirty="0"/>
            </a:br>
            <a:r>
              <a:rPr lang="en-US" dirty="0"/>
              <a:t>properties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C011554-3F88-4486-BE78-0170E0057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524" y="672453"/>
            <a:ext cx="4134427" cy="1676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F6E950-D28B-4F2D-9950-61BC440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524" y="2430351"/>
            <a:ext cx="433448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4ABE7-0C8C-4DB6-9F2E-B4D5C192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606800" cy="4601183"/>
          </a:xfrm>
        </p:spPr>
        <p:txBody>
          <a:bodyPr/>
          <a:lstStyle/>
          <a:p>
            <a:r>
              <a:rPr lang="en-US" dirty="0" err="1"/>
              <a:t>TextField</a:t>
            </a:r>
            <a:r>
              <a:rPr lang="en-US" dirty="0"/>
              <a:t> </a:t>
            </a:r>
            <a:br>
              <a:rPr lang="en-US" dirty="0"/>
            </a:br>
            <a:endParaRPr lang="ru-RU" dirty="0"/>
          </a:p>
        </p:txBody>
      </p:sp>
      <p:pic>
        <p:nvPicPr>
          <p:cNvPr id="10" name="bandicam 2023-03-06 21-02-01-960">
            <a:hlinkClick r:id="" action="ppaction://media"/>
            <a:extLst>
              <a:ext uri="{FF2B5EF4-FFF2-40B4-BE49-F238E27FC236}">
                <a16:creationId xmlns:a16="http://schemas.microsoft.com/office/drawing/2014/main" id="{A1868A33-AF3B-41E9-B3B3-34B800EDED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90514" y="743763"/>
            <a:ext cx="3040586" cy="760147"/>
          </a:xfrm>
        </p:spPr>
      </p:pic>
      <p:pic>
        <p:nvPicPr>
          <p:cNvPr id="11" name="bandicam 2023-03-06 21-03-14-116">
            <a:hlinkClick r:id="" action="ppaction://media"/>
            <a:extLst>
              <a:ext uri="{FF2B5EF4-FFF2-40B4-BE49-F238E27FC236}">
                <a16:creationId xmlns:a16="http://schemas.microsoft.com/office/drawing/2014/main" id="{AEB0884F-0499-4A22-A0E0-ECE477EF53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31100" y="743762"/>
            <a:ext cx="3040586" cy="760147"/>
          </a:xfrm>
          <a:prstGeom prst="rect">
            <a:avLst/>
          </a:prstGeom>
        </p:spPr>
      </p:pic>
      <p:pic>
        <p:nvPicPr>
          <p:cNvPr id="12" name="bandicam 2023-03-06 21-04-02-512">
            <a:hlinkClick r:id="" action="ppaction://media"/>
            <a:extLst>
              <a:ext uri="{FF2B5EF4-FFF2-40B4-BE49-F238E27FC236}">
                <a16:creationId xmlns:a16="http://schemas.microsoft.com/office/drawing/2014/main" id="{45A4DE99-7B78-4774-94BF-C68BE8D1682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76376" y="1539421"/>
            <a:ext cx="3054724" cy="7636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249EDB-EDBF-4A54-9188-4A820677F7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1738" y="2860806"/>
            <a:ext cx="3532953" cy="33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AD77B-31C7-4994-9F0A-CE528CE6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Textfield</a:t>
            </a:r>
            <a:br>
              <a:rPr lang="en-US" dirty="0"/>
            </a:br>
            <a:r>
              <a:rPr lang="en-US" dirty="0"/>
              <a:t>properties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F0662C5-4771-4DE6-B05F-C02DE684C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844" y="650651"/>
            <a:ext cx="5820587" cy="32103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3B5259-2735-4F67-9A15-AD9C998F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44" y="3861024"/>
            <a:ext cx="4286848" cy="15813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B97931-4E70-46E0-B5BB-E3EEDEDEF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844" y="5545078"/>
            <a:ext cx="787827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7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F375E-19D6-42DA-8841-C93D5BF0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7467" cy="4601183"/>
          </a:xfrm>
        </p:spPr>
        <p:txBody>
          <a:bodyPr/>
          <a:lstStyle/>
          <a:p>
            <a:r>
              <a:rPr lang="en-US" dirty="0"/>
              <a:t>TabBar </a:t>
            </a:r>
            <a:br>
              <a:rPr lang="en-US" dirty="0"/>
            </a:br>
            <a:endParaRPr lang="ru-RU" dirty="0"/>
          </a:p>
        </p:txBody>
      </p:sp>
      <p:pic>
        <p:nvPicPr>
          <p:cNvPr id="4" name="bandicam 2023-03-06 19-36-38-152">
            <a:hlinkClick r:id="" action="ppaction://media"/>
            <a:extLst>
              <a:ext uri="{FF2B5EF4-FFF2-40B4-BE49-F238E27FC236}">
                <a16:creationId xmlns:a16="http://schemas.microsoft.com/office/drawing/2014/main" id="{F9C92098-CAF9-4804-8512-8779DC3B50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0638" y="795867"/>
            <a:ext cx="3073400" cy="512127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DAFF5-8F2C-4832-B0AA-7231EAD8E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38" y="795867"/>
            <a:ext cx="367123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749</TotalTime>
  <Words>4539</Words>
  <Application>Microsoft Office PowerPoint</Application>
  <PresentationFormat>Широкоэкранный</PresentationFormat>
  <Paragraphs>146</Paragraphs>
  <Slides>39</Slides>
  <Notes>8</Notes>
  <HiddenSlides>0</HiddenSlides>
  <MMClips>15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9" baseType="lpstr">
      <vt:lpstr>Arial</vt:lpstr>
      <vt:lpstr>Calibri</vt:lpstr>
      <vt:lpstr>Corbel</vt:lpstr>
      <vt:lpstr>Gilroy</vt:lpstr>
      <vt:lpstr>Google Sans</vt:lpstr>
      <vt:lpstr>JetBrains Mono</vt:lpstr>
      <vt:lpstr>Open Sans</vt:lpstr>
      <vt:lpstr>Roboto</vt:lpstr>
      <vt:lpstr>Wingdings 2</vt:lpstr>
      <vt:lpstr>Рамка</vt:lpstr>
      <vt:lpstr>Cupertino (iOS-style) widgets </vt:lpstr>
      <vt:lpstr>Cupertino library </vt:lpstr>
      <vt:lpstr>Button  </vt:lpstr>
      <vt:lpstr>Button properties</vt:lpstr>
      <vt:lpstr>Switch  </vt:lpstr>
      <vt:lpstr>Switch properties</vt:lpstr>
      <vt:lpstr>TextField  </vt:lpstr>
      <vt:lpstr>Textfield properties</vt:lpstr>
      <vt:lpstr>TabBar  </vt:lpstr>
      <vt:lpstr>TabBar properties</vt:lpstr>
      <vt:lpstr>AlertDialog</vt:lpstr>
      <vt:lpstr>ActivityIndicator  </vt:lpstr>
      <vt:lpstr>Activityindicator properties</vt:lpstr>
      <vt:lpstr>ContextMenu</vt:lpstr>
      <vt:lpstr>Cupertino PageScaffold</vt:lpstr>
      <vt:lpstr>Презентация PowerPoint</vt:lpstr>
      <vt:lpstr>Cupertino Fullscreen Dialog Transition</vt:lpstr>
      <vt:lpstr>Презентация PowerPoint</vt:lpstr>
      <vt:lpstr>Презентация PowerPoint</vt:lpstr>
      <vt:lpstr>Cupertino Page Transition</vt:lpstr>
      <vt:lpstr>Презентация PowerPoint</vt:lpstr>
      <vt:lpstr>Cupertino NavigationBar</vt:lpstr>
      <vt:lpstr>Презентация PowerPoint</vt:lpstr>
      <vt:lpstr>Презентация PowerPoint</vt:lpstr>
      <vt:lpstr>Cupertino Scrollbar</vt:lpstr>
      <vt:lpstr>Презентация PowerPoint</vt:lpstr>
      <vt:lpstr>Презентация PowerPoint</vt:lpstr>
      <vt:lpstr>Cupertino Slider</vt:lpstr>
      <vt:lpstr>Презентация PowerPoint</vt:lpstr>
      <vt:lpstr>Cupertino Segmented Control</vt:lpstr>
      <vt:lpstr>Презентация PowerPoint</vt:lpstr>
      <vt:lpstr>Cupertino Sliding Segmented Control</vt:lpstr>
      <vt:lpstr>Презентация PowerPoint</vt:lpstr>
      <vt:lpstr>CupertinoSliverNavigationBar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Беганский</dc:creator>
  <cp:lastModifiedBy>Иван Беганский</cp:lastModifiedBy>
  <cp:revision>35</cp:revision>
  <dcterms:created xsi:type="dcterms:W3CDTF">2023-03-06T17:10:07Z</dcterms:created>
  <dcterms:modified xsi:type="dcterms:W3CDTF">2023-03-07T05:39:20Z</dcterms:modified>
</cp:coreProperties>
</file>